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4" r:id="rId2"/>
    <p:sldId id="294" r:id="rId3"/>
    <p:sldId id="295" r:id="rId4"/>
    <p:sldId id="293" r:id="rId5"/>
    <p:sldId id="296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ACAC"/>
    <a:srgbClr val="FFFFFF"/>
    <a:srgbClr val="7F7F7F"/>
    <a:srgbClr val="595959"/>
    <a:srgbClr val="404040"/>
    <a:srgbClr val="26A5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942" autoAdjust="0"/>
  </p:normalViewPr>
  <p:slideViewPr>
    <p:cSldViewPr snapToGrid="0">
      <p:cViewPr varScale="1">
        <p:scale>
          <a:sx n="60" d="100"/>
          <a:sy n="60" d="100"/>
        </p:scale>
        <p:origin x="8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4DC96-E3FF-4CEB-A107-86A2F14E3076}" type="datetimeFigureOut">
              <a:rPr lang="en-ID" smtClean="0"/>
              <a:t>14/03/2024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19BF6-BDB0-4348-942F-D15CC4D7D89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344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12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jp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2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3.png"/><Relationship Id="rId1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22.sv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5.sv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D617AD5B-AFFB-6308-64D4-2961C7DEFA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9" r="9322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981459-2641-34CB-EA31-BE226251DB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8" y="177054"/>
            <a:ext cx="1807126" cy="361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8F2A73-DF1F-F4D7-2F9A-A884C7A79F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98" y="894328"/>
            <a:ext cx="5458224" cy="574983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4C3E4AC-F74D-4D22-7B8E-08B5BA600D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091" y="330622"/>
            <a:ext cx="1155947" cy="206010"/>
          </a:xfrm>
          <a:prstGeom prst="rect">
            <a:avLst/>
          </a:prstGeom>
        </p:spPr>
      </p:pic>
      <p:pic>
        <p:nvPicPr>
          <p:cNvPr id="28" name="Picture 27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63DAE8E7-3ECB-4FD1-1C5D-B47D1D2C47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29" y="330622"/>
            <a:ext cx="804221" cy="2078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5214611-5A33-6FB5-6225-3847E102421E}"/>
              </a:ext>
            </a:extLst>
          </p:cNvPr>
          <p:cNvSpPr txBox="1"/>
          <p:nvPr userDrawn="1"/>
        </p:nvSpPr>
        <p:spPr>
          <a:xfrm>
            <a:off x="421774" y="623569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yriad Pro" panose="020B0503030403020204" pitchFamily="34" charset="0"/>
              </a:rPr>
              <a:t>Strong, Independent, Competitive</a:t>
            </a:r>
            <a:endParaRPr lang="en-ID" sz="20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B125D6-25C0-FE3F-719E-6A6A3624FEBE}"/>
              </a:ext>
            </a:extLst>
          </p:cNvPr>
          <p:cNvGrpSpPr/>
          <p:nvPr userDrawn="1"/>
        </p:nvGrpSpPr>
        <p:grpSpPr>
          <a:xfrm>
            <a:off x="4545260" y="2657485"/>
            <a:ext cx="7627661" cy="4196078"/>
            <a:chOff x="4545260" y="2657485"/>
            <a:chExt cx="7627661" cy="4196078"/>
          </a:xfrm>
        </p:grpSpPr>
        <p:pic>
          <p:nvPicPr>
            <p:cNvPr id="31" name="Picture 44">
              <a:extLst>
                <a:ext uri="{FF2B5EF4-FFF2-40B4-BE49-F238E27FC236}">
                  <a16:creationId xmlns:a16="http://schemas.microsoft.com/office/drawing/2014/main" id="{8D833A6C-B294-65BE-E8A9-3430F991D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2895">
              <a:off x="9075950" y="2657485"/>
              <a:ext cx="2746055" cy="1236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88A9DA8-AE10-6EDB-D833-BE315CBA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478" y="3984026"/>
              <a:ext cx="2629754" cy="2301208"/>
            </a:xfrm>
            <a:prstGeom prst="rect">
              <a:avLst/>
            </a:prstGeom>
          </p:spPr>
        </p:pic>
        <p:pic>
          <p:nvPicPr>
            <p:cNvPr id="33" name="Picture 47">
              <a:extLst>
                <a:ext uri="{FF2B5EF4-FFF2-40B4-BE49-F238E27FC236}">
                  <a16:creationId xmlns:a16="http://schemas.microsoft.com/office/drawing/2014/main" id="{8D52A8BE-407C-C681-9149-7FE1880C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695" y="3746110"/>
              <a:ext cx="3343730" cy="259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8">
              <a:extLst>
                <a:ext uri="{FF2B5EF4-FFF2-40B4-BE49-F238E27FC236}">
                  <a16:creationId xmlns:a16="http://schemas.microsoft.com/office/drawing/2014/main" id="{C4B5F9FE-744C-4102-4258-2D7B174D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7" t="10452" r="19530" b="12926"/>
            <a:stretch>
              <a:fillRect/>
            </a:stretch>
          </p:blipFill>
          <p:spPr bwMode="auto">
            <a:xfrm>
              <a:off x="9613339" y="4897637"/>
              <a:ext cx="2559582" cy="19128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074A23-59F0-F9D7-1DBC-9AF41EBF1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1"/>
            <a:stretch/>
          </p:blipFill>
          <p:spPr>
            <a:xfrm>
              <a:off x="4545260" y="4687412"/>
              <a:ext cx="4627786" cy="2166151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E374487-531C-A655-CE69-F81C2AB989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4" r="19958"/>
          <a:stretch/>
        </p:blipFill>
        <p:spPr>
          <a:xfrm>
            <a:off x="1827649" y="5778683"/>
            <a:ext cx="310499" cy="31163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9D3899-3305-2528-4A4D-D4C04CF56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1"/>
          <a:stretch/>
        </p:blipFill>
        <p:spPr>
          <a:xfrm>
            <a:off x="527260" y="5775704"/>
            <a:ext cx="311922" cy="31163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4E870A-B015-0DF6-F326-01A30BDE8F40}"/>
              </a:ext>
            </a:extLst>
          </p:cNvPr>
          <p:cNvSpPr txBox="1"/>
          <p:nvPr userDrawn="1"/>
        </p:nvSpPr>
        <p:spPr>
          <a:xfrm>
            <a:off x="2073248" y="5769600"/>
            <a:ext cx="960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kumimoji="0" sz="1000" b="0" i="0" u="none" strike="noStrike" cap="none" spc="0" normalizeH="0" baseline="0">
                <a:ln>
                  <a:noFill/>
                </a:ln>
                <a:solidFill>
                  <a:srgbClr val="1796A4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pPr algn="just" defTabSz="1219170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Defend ID</a:t>
            </a:r>
            <a:endParaRPr lang="en-US" sz="1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54B84D-28D0-C167-AE76-525725342047}"/>
              </a:ext>
            </a:extLst>
          </p:cNvPr>
          <p:cNvSpPr txBox="1"/>
          <p:nvPr userDrawn="1"/>
        </p:nvSpPr>
        <p:spPr>
          <a:xfrm>
            <a:off x="460209" y="5390118"/>
            <a:ext cx="1479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kumimoji="0" sz="1000" b="0" i="0" u="none" strike="noStrike" cap="none" spc="0" normalizeH="0" baseline="0">
                <a:ln>
                  <a:noFill/>
                </a:ln>
                <a:solidFill>
                  <a:srgbClr val="1796A4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pPr algn="just" defTabSz="1219170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www.defend.id</a:t>
            </a:r>
            <a:endParaRPr lang="en-US" sz="1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FFDA5B-AC2C-0F3B-852F-9747C61B9A55}"/>
              </a:ext>
            </a:extLst>
          </p:cNvPr>
          <p:cNvSpPr txBox="1"/>
          <p:nvPr userDrawn="1"/>
        </p:nvSpPr>
        <p:spPr>
          <a:xfrm>
            <a:off x="787634" y="5762713"/>
            <a:ext cx="1041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kumimoji="0" sz="1000" b="0" i="0" u="none" strike="noStrike" cap="none" spc="0" normalizeH="0" baseline="0">
                <a:ln>
                  <a:noFill/>
                </a:ln>
                <a:solidFill>
                  <a:srgbClr val="1796A4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pPr algn="just" defTabSz="1219170"/>
            <a:r>
              <a:rPr lang="en-US" sz="1400" dirty="0" err="1">
                <a:solidFill>
                  <a:schemeClr val="bg1"/>
                </a:solidFill>
                <a:latin typeface="Myriad Pro" panose="020B0503030403020204" pitchFamily="34" charset="0"/>
              </a:rPr>
              <a:t>defend_id</a:t>
            </a:r>
            <a:endParaRPr lang="en-US" sz="1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5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06CB7A1E-7ABE-BA68-6BDE-43C50BDF6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9" r="47994"/>
          <a:stretch/>
        </p:blipFill>
        <p:spPr>
          <a:xfrm>
            <a:off x="-2758" y="1415"/>
            <a:ext cx="3904246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A65A9C-D2AD-B4AA-71FE-CA7410D963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11" y="210243"/>
            <a:ext cx="1712010" cy="3442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2136EA-2FE2-6F92-0E7C-AC5316B77459}"/>
              </a:ext>
            </a:extLst>
          </p:cNvPr>
          <p:cNvSpPr txBox="1"/>
          <p:nvPr userDrawn="1"/>
        </p:nvSpPr>
        <p:spPr>
          <a:xfrm>
            <a:off x="293713" y="1088885"/>
            <a:ext cx="21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yriad Pro" panose="020B0503030403020204" pitchFamily="34" charset="0"/>
              </a:rPr>
              <a:t>TABLE OF CONTENT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AD1352-68BA-FB8A-DEF4-BA702023384B}"/>
              </a:ext>
            </a:extLst>
          </p:cNvPr>
          <p:cNvGrpSpPr/>
          <p:nvPr userDrawn="1"/>
        </p:nvGrpSpPr>
        <p:grpSpPr>
          <a:xfrm>
            <a:off x="396353" y="251252"/>
            <a:ext cx="2012072" cy="197990"/>
            <a:chOff x="401446" y="615820"/>
            <a:chExt cx="2112359" cy="207858"/>
          </a:xfrm>
        </p:grpSpPr>
        <p:pic>
          <p:nvPicPr>
            <p:cNvPr id="28" name="Graphic 6">
              <a:extLst>
                <a:ext uri="{FF2B5EF4-FFF2-40B4-BE49-F238E27FC236}">
                  <a16:creationId xmlns:a16="http://schemas.microsoft.com/office/drawing/2014/main" id="{FF9BC3C2-4E3D-B5B8-8258-1AA3E9EFF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446" y="615820"/>
              <a:ext cx="1155947" cy="206010"/>
            </a:xfrm>
            <a:prstGeom prst="rect">
              <a:avLst/>
            </a:prstGeom>
          </p:spPr>
        </p:pic>
        <p:pic>
          <p:nvPicPr>
            <p:cNvPr id="29" name="Picture 28" descr="A black and white image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5BF111C0-4440-D8F3-4865-9ED96CC25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584" y="615820"/>
              <a:ext cx="804221" cy="207858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661CA43-D3BB-06B7-13A9-9619A11A29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5" y="3393942"/>
            <a:ext cx="3211023" cy="3382575"/>
          </a:xfrm>
          <a:prstGeom prst="rect">
            <a:avLst/>
          </a:prstGeom>
        </p:spPr>
      </p:pic>
      <p:pic>
        <p:nvPicPr>
          <p:cNvPr id="31" name="Picture 30" descr="A group of red chairs&#10;&#10;Description automatically generated with low confidence">
            <a:extLst>
              <a:ext uri="{FF2B5EF4-FFF2-40B4-BE49-F238E27FC236}">
                <a16:creationId xmlns:a16="http://schemas.microsoft.com/office/drawing/2014/main" id="{2FEBB90C-C919-2EF2-EFDB-E52184A20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2" b="51815"/>
          <a:stretch/>
        </p:blipFill>
        <p:spPr>
          <a:xfrm>
            <a:off x="20" y="6660771"/>
            <a:ext cx="12191980" cy="2041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B3FF097-96C4-2E84-0AFC-D8121B7CA451}"/>
              </a:ext>
            </a:extLst>
          </p:cNvPr>
          <p:cNvSpPr txBox="1"/>
          <p:nvPr userDrawn="1"/>
        </p:nvSpPr>
        <p:spPr>
          <a:xfrm>
            <a:off x="276609" y="6627551"/>
            <a:ext cx="2444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yriad Pro" panose="020B0503030403020204" pitchFamily="34" charset="0"/>
              </a:rPr>
              <a:t>Strong, Independent, Competitive</a:t>
            </a:r>
            <a:endParaRPr lang="en-ID" sz="11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2098B9-741F-A5F2-B7E1-D9FB1E72F3CA}"/>
              </a:ext>
            </a:extLst>
          </p:cNvPr>
          <p:cNvGrpSpPr/>
          <p:nvPr userDrawn="1"/>
        </p:nvGrpSpPr>
        <p:grpSpPr>
          <a:xfrm>
            <a:off x="8472197" y="2912112"/>
            <a:ext cx="3762256" cy="3965503"/>
            <a:chOff x="8612155" y="3059632"/>
            <a:chExt cx="3622297" cy="3817983"/>
          </a:xfrm>
        </p:grpSpPr>
        <p:pic>
          <p:nvPicPr>
            <p:cNvPr id="34" name="Picture 44">
              <a:extLst>
                <a:ext uri="{FF2B5EF4-FFF2-40B4-BE49-F238E27FC236}">
                  <a16:creationId xmlns:a16="http://schemas.microsoft.com/office/drawing/2014/main" id="{08806E1D-0C1A-D2EF-ACCA-1A1B5F42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2895">
              <a:off x="10032959" y="3059632"/>
              <a:ext cx="1833915" cy="825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7">
              <a:extLst>
                <a:ext uri="{FF2B5EF4-FFF2-40B4-BE49-F238E27FC236}">
                  <a16:creationId xmlns:a16="http://schemas.microsoft.com/office/drawing/2014/main" id="{5EC62F48-896E-A832-492B-563164F7F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133"/>
            <a:stretch/>
          </p:blipFill>
          <p:spPr bwMode="auto">
            <a:xfrm>
              <a:off x="10682329" y="3868311"/>
              <a:ext cx="1517738" cy="149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176B8A7-508F-512F-C32F-B5021C841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78" y="4098732"/>
              <a:ext cx="1808048" cy="1582161"/>
            </a:xfrm>
            <a:prstGeom prst="rect">
              <a:avLst/>
            </a:prstGeom>
          </p:spPr>
        </p:pic>
        <p:pic>
          <p:nvPicPr>
            <p:cNvPr id="37" name="Picture 48">
              <a:extLst>
                <a:ext uri="{FF2B5EF4-FFF2-40B4-BE49-F238E27FC236}">
                  <a16:creationId xmlns:a16="http://schemas.microsoft.com/office/drawing/2014/main" id="{188C99B9-B22E-EE96-B73B-3ACECF11C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7" t="10452" r="19530" b="12926"/>
            <a:stretch>
              <a:fillRect/>
            </a:stretch>
          </p:blipFill>
          <p:spPr bwMode="auto">
            <a:xfrm>
              <a:off x="10576028" y="4987244"/>
              <a:ext cx="1591796" cy="118957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3CF06D7-4D4D-79C1-E586-CE15EB00F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1"/>
            <a:stretch/>
          </p:blipFill>
          <p:spPr>
            <a:xfrm>
              <a:off x="8612155" y="5182108"/>
              <a:ext cx="3622297" cy="1695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8153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1F24B7-DA2A-7853-E08B-B95BAAEE83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86" y="894328"/>
            <a:ext cx="5458224" cy="5749834"/>
          </a:xfrm>
          <a:prstGeom prst="rect">
            <a:avLst/>
          </a:prstGeom>
        </p:spPr>
      </p:pic>
      <p:pic>
        <p:nvPicPr>
          <p:cNvPr id="9" name="Picture 8" descr="A group of red chairs&#10;&#10;Description automatically generated with low confidence">
            <a:extLst>
              <a:ext uri="{FF2B5EF4-FFF2-40B4-BE49-F238E27FC236}">
                <a16:creationId xmlns:a16="http://schemas.microsoft.com/office/drawing/2014/main" id="{BBF67AF9-EAE0-ECDA-30A8-16BFF7DB9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2" b="51815"/>
          <a:stretch/>
        </p:blipFill>
        <p:spPr>
          <a:xfrm>
            <a:off x="20" y="6660771"/>
            <a:ext cx="12191980" cy="204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F729A8-B804-3894-A10F-7CB6E12E8E8E}"/>
              </a:ext>
            </a:extLst>
          </p:cNvPr>
          <p:cNvSpPr txBox="1"/>
          <p:nvPr userDrawn="1"/>
        </p:nvSpPr>
        <p:spPr>
          <a:xfrm>
            <a:off x="276609" y="6627551"/>
            <a:ext cx="2444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yriad Pro" panose="020B0503030403020204" pitchFamily="34" charset="0"/>
              </a:rPr>
              <a:t>Strong, Independent, Competitive</a:t>
            </a:r>
            <a:endParaRPr lang="en-ID" sz="11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103E27-3FE1-DD74-E143-C527A70573C8}"/>
              </a:ext>
            </a:extLst>
          </p:cNvPr>
          <p:cNvGrpSpPr/>
          <p:nvPr userDrawn="1"/>
        </p:nvGrpSpPr>
        <p:grpSpPr>
          <a:xfrm>
            <a:off x="4545260" y="2657485"/>
            <a:ext cx="7627661" cy="4196078"/>
            <a:chOff x="4545260" y="2657485"/>
            <a:chExt cx="7627661" cy="4196078"/>
          </a:xfrm>
        </p:grpSpPr>
        <p:pic>
          <p:nvPicPr>
            <p:cNvPr id="13" name="Picture 44">
              <a:extLst>
                <a:ext uri="{FF2B5EF4-FFF2-40B4-BE49-F238E27FC236}">
                  <a16:creationId xmlns:a16="http://schemas.microsoft.com/office/drawing/2014/main" id="{C3BB3895-C640-015C-9A7B-8AE17093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2895">
              <a:off x="9075950" y="2657485"/>
              <a:ext cx="2746055" cy="1236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A2E9A5-3AE6-CCB3-4358-00F6CBF0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478" y="3984026"/>
              <a:ext cx="2629754" cy="2301208"/>
            </a:xfrm>
            <a:prstGeom prst="rect">
              <a:avLst/>
            </a:prstGeom>
          </p:spPr>
        </p:pic>
        <p:pic>
          <p:nvPicPr>
            <p:cNvPr id="15" name="Picture 47">
              <a:extLst>
                <a:ext uri="{FF2B5EF4-FFF2-40B4-BE49-F238E27FC236}">
                  <a16:creationId xmlns:a16="http://schemas.microsoft.com/office/drawing/2014/main" id="{D4B1CDD1-9CCB-87F7-7F9E-474436C8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695" y="3746110"/>
              <a:ext cx="3343730" cy="259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8">
              <a:extLst>
                <a:ext uri="{FF2B5EF4-FFF2-40B4-BE49-F238E27FC236}">
                  <a16:creationId xmlns:a16="http://schemas.microsoft.com/office/drawing/2014/main" id="{0B0AA9F3-144A-B6BF-7CB9-A11615EA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7" t="10452" r="19530" b="12926"/>
            <a:stretch>
              <a:fillRect/>
            </a:stretch>
          </p:blipFill>
          <p:spPr bwMode="auto">
            <a:xfrm>
              <a:off x="9613339" y="4897637"/>
              <a:ext cx="2559582" cy="19128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8A811F-8BD8-D381-F1C2-C5DB82CBC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1"/>
            <a:stretch/>
          </p:blipFill>
          <p:spPr>
            <a:xfrm>
              <a:off x="4545260" y="4687412"/>
              <a:ext cx="4627786" cy="2166151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5738A289-AC8A-7F07-8BF6-FAFFD852E11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307" y="108167"/>
            <a:ext cx="2027439" cy="2041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BE3319-6354-4318-DB51-726DACB9D1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83" y="108167"/>
            <a:ext cx="1712010" cy="3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red chairs&#10;&#10;Description automatically generated with low confidence">
            <a:extLst>
              <a:ext uri="{FF2B5EF4-FFF2-40B4-BE49-F238E27FC236}">
                <a16:creationId xmlns:a16="http://schemas.microsoft.com/office/drawing/2014/main" id="{173C4BD5-8443-0097-47E4-BF924FD293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2" b="51815"/>
          <a:stretch/>
        </p:blipFill>
        <p:spPr>
          <a:xfrm>
            <a:off x="20" y="6660771"/>
            <a:ext cx="12191980" cy="2041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5803C8F-F8F3-C2F6-E49F-34B67F241A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07" y="108167"/>
            <a:ext cx="2027439" cy="204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DC58C-4AE2-0957-E7F2-99A6E683CAB7}"/>
              </a:ext>
            </a:extLst>
          </p:cNvPr>
          <p:cNvSpPr txBox="1"/>
          <p:nvPr userDrawn="1"/>
        </p:nvSpPr>
        <p:spPr>
          <a:xfrm>
            <a:off x="276609" y="6627551"/>
            <a:ext cx="2444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yriad Pro" panose="020B0503030403020204" pitchFamily="34" charset="0"/>
              </a:rPr>
              <a:t>Strong, Independent, Competitive</a:t>
            </a:r>
            <a:endParaRPr lang="en-ID" sz="11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DB3C34-7284-E197-8CDA-4BCABDA0EE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83" y="108167"/>
            <a:ext cx="1712010" cy="344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116743-E491-852B-9141-F96AC68AFA13}"/>
              </a:ext>
            </a:extLst>
          </p:cNvPr>
          <p:cNvSpPr txBox="1"/>
          <p:nvPr userDrawn="1"/>
        </p:nvSpPr>
        <p:spPr>
          <a:xfrm>
            <a:off x="9637004" y="6632641"/>
            <a:ext cx="2444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chemeClr val="bg1"/>
                </a:solidFill>
                <a:latin typeface="Myriad Pro" panose="020B0503030403020204" pitchFamily="34" charset="0"/>
              </a:rPr>
              <a:t>Rahasia</a:t>
            </a:r>
            <a:r>
              <a:rPr lang="en-US" sz="1100" dirty="0">
                <a:solidFill>
                  <a:schemeClr val="bg1"/>
                </a:solidFill>
                <a:latin typeface="Myriad Pro" panose="020B0503030403020204" pitchFamily="34" charset="0"/>
              </a:rPr>
              <a:t> &amp; </a:t>
            </a:r>
            <a:r>
              <a:rPr lang="en-US" sz="1100" dirty="0" err="1">
                <a:solidFill>
                  <a:schemeClr val="bg1"/>
                </a:solidFill>
                <a:latin typeface="Myriad Pro" panose="020B0503030403020204" pitchFamily="34" charset="0"/>
              </a:rPr>
              <a:t>Terbatas</a:t>
            </a:r>
            <a:r>
              <a:rPr lang="en-US" sz="1100" dirty="0">
                <a:solidFill>
                  <a:schemeClr val="bg1"/>
                </a:solidFill>
                <a:latin typeface="Myriad Pro" panose="020B0503030403020204" pitchFamily="34" charset="0"/>
              </a:rPr>
              <a:t>  |  </a:t>
            </a:r>
            <a:fld id="{BD0E1D00-E53E-4201-A1B0-B40ABC68A070}" type="slidenum">
              <a:rPr lang="en-US" sz="1100">
                <a:solidFill>
                  <a:schemeClr val="bg1"/>
                </a:solidFill>
                <a:latin typeface="Myriad Pro" panose="020B0503030403020204" pitchFamily="34" charset="0"/>
              </a:rPr>
              <a:t>‹#›</a:t>
            </a:fld>
            <a:endParaRPr lang="en-ID" sz="11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5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red chairs&#10;&#10;Description automatically generated with low confidence">
            <a:extLst>
              <a:ext uri="{FF2B5EF4-FFF2-40B4-BE49-F238E27FC236}">
                <a16:creationId xmlns:a16="http://schemas.microsoft.com/office/drawing/2014/main" id="{173C4BD5-8443-0097-47E4-BF924FD293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2" b="51815"/>
          <a:stretch/>
        </p:blipFill>
        <p:spPr>
          <a:xfrm>
            <a:off x="20" y="6660771"/>
            <a:ext cx="12191980" cy="2041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5803C8F-F8F3-C2F6-E49F-34B67F241A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07" y="108167"/>
            <a:ext cx="2027439" cy="204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DC58C-4AE2-0957-E7F2-99A6E683CAB7}"/>
              </a:ext>
            </a:extLst>
          </p:cNvPr>
          <p:cNvSpPr txBox="1"/>
          <p:nvPr userDrawn="1"/>
        </p:nvSpPr>
        <p:spPr>
          <a:xfrm>
            <a:off x="276609" y="6627551"/>
            <a:ext cx="2444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yriad Pro" panose="020B0503030403020204" pitchFamily="34" charset="0"/>
              </a:rPr>
              <a:t>Strong, Independent, Competitive</a:t>
            </a:r>
            <a:endParaRPr lang="en-ID" sz="11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DB3C34-7284-E197-8CDA-4BCABDA0EE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683" y="108167"/>
            <a:ext cx="1712010" cy="344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116743-E491-852B-9141-F96AC68AFA13}"/>
              </a:ext>
            </a:extLst>
          </p:cNvPr>
          <p:cNvSpPr txBox="1"/>
          <p:nvPr userDrawn="1"/>
        </p:nvSpPr>
        <p:spPr>
          <a:xfrm>
            <a:off x="9637004" y="6632641"/>
            <a:ext cx="2444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chemeClr val="bg1"/>
                </a:solidFill>
                <a:latin typeface="Myriad Pro" panose="020B0503030403020204" pitchFamily="34" charset="0"/>
              </a:rPr>
              <a:t>Rahasia</a:t>
            </a:r>
            <a:r>
              <a:rPr lang="en-US" sz="1100" dirty="0">
                <a:solidFill>
                  <a:schemeClr val="bg1"/>
                </a:solidFill>
                <a:latin typeface="Myriad Pro" panose="020B0503030403020204" pitchFamily="34" charset="0"/>
              </a:rPr>
              <a:t> &amp; </a:t>
            </a:r>
            <a:r>
              <a:rPr lang="en-US" sz="1100" dirty="0" err="1">
                <a:solidFill>
                  <a:schemeClr val="bg1"/>
                </a:solidFill>
                <a:latin typeface="Myriad Pro" panose="020B0503030403020204" pitchFamily="34" charset="0"/>
              </a:rPr>
              <a:t>Terbatas</a:t>
            </a:r>
            <a:r>
              <a:rPr lang="en-US" sz="1100" dirty="0">
                <a:solidFill>
                  <a:schemeClr val="bg1"/>
                </a:solidFill>
                <a:latin typeface="Myriad Pro" panose="020B0503030403020204" pitchFamily="34" charset="0"/>
              </a:rPr>
              <a:t>  |  </a:t>
            </a:r>
            <a:fld id="{BD0E1D00-E53E-4201-A1B0-B40ABC68A070}" type="slidenum">
              <a:rPr lang="en-US" sz="1100">
                <a:solidFill>
                  <a:schemeClr val="bg1"/>
                </a:solidFill>
                <a:latin typeface="Myriad Pro" panose="020B0503030403020204" pitchFamily="34" charset="0"/>
              </a:rPr>
              <a:t>‹#›</a:t>
            </a:fld>
            <a:endParaRPr lang="en-ID" sz="11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3D48B0DD-AFE1-3100-4143-A1EF69C7A114}"/>
              </a:ext>
            </a:extLst>
          </p:cNvPr>
          <p:cNvSpPr/>
          <p:nvPr userDrawn="1"/>
        </p:nvSpPr>
        <p:spPr>
          <a:xfrm>
            <a:off x="472851" y="1005833"/>
            <a:ext cx="5786624" cy="30010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6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95DCA04-B316-6059-A1F0-1EC1A68552BC}"/>
              </a:ext>
            </a:extLst>
          </p:cNvPr>
          <p:cNvSpPr/>
          <p:nvPr userDrawn="1"/>
        </p:nvSpPr>
        <p:spPr>
          <a:xfrm>
            <a:off x="9717880" y="1004454"/>
            <a:ext cx="1977322" cy="30010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6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1842283-B6ED-FF0C-270C-A35A9870196F}"/>
              </a:ext>
            </a:extLst>
          </p:cNvPr>
          <p:cNvSpPr/>
          <p:nvPr userDrawn="1"/>
        </p:nvSpPr>
        <p:spPr>
          <a:xfrm>
            <a:off x="457584" y="1646225"/>
            <a:ext cx="2176322" cy="3282622"/>
          </a:xfrm>
          <a:custGeom>
            <a:avLst/>
            <a:gdLst>
              <a:gd name="connsiteX0" fmla="*/ 1661629 w 1661628"/>
              <a:gd name="connsiteY0" fmla="*/ 2708164 h 2708163"/>
              <a:gd name="connsiteX1" fmla="*/ 1661629 w 1661628"/>
              <a:gd name="connsiteY1" fmla="*/ 0 h 2708163"/>
              <a:gd name="connsiteX2" fmla="*/ 1574332 w 1661628"/>
              <a:gd name="connsiteY2" fmla="*/ 63005 h 2708163"/>
              <a:gd name="connsiteX3" fmla="*/ 1493943 w 1661628"/>
              <a:gd name="connsiteY3" fmla="*/ 0 h 2708163"/>
              <a:gd name="connsiteX4" fmla="*/ 0 w 1661628"/>
              <a:gd name="connsiteY4" fmla="*/ 0 h 2708163"/>
              <a:gd name="connsiteX5" fmla="*/ 0 w 1661628"/>
              <a:gd name="connsiteY5" fmla="*/ 2708164 h 27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1628" h="2708163">
                <a:moveTo>
                  <a:pt x="1661629" y="2708164"/>
                </a:moveTo>
                <a:lnTo>
                  <a:pt x="1661629" y="0"/>
                </a:lnTo>
                <a:lnTo>
                  <a:pt x="1574332" y="63005"/>
                </a:lnTo>
                <a:lnTo>
                  <a:pt x="1493943" y="0"/>
                </a:lnTo>
                <a:lnTo>
                  <a:pt x="0" y="0"/>
                </a:lnTo>
                <a:lnTo>
                  <a:pt x="0" y="27081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6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AAE87E7-FA16-036E-7ED1-609207F04C7F}"/>
              </a:ext>
            </a:extLst>
          </p:cNvPr>
          <p:cNvSpPr/>
          <p:nvPr userDrawn="1"/>
        </p:nvSpPr>
        <p:spPr>
          <a:xfrm>
            <a:off x="457584" y="1385664"/>
            <a:ext cx="2176322" cy="336930"/>
          </a:xfrm>
          <a:custGeom>
            <a:avLst/>
            <a:gdLst>
              <a:gd name="connsiteX0" fmla="*/ 1661629 w 1661628"/>
              <a:gd name="connsiteY0" fmla="*/ 214963 h 277967"/>
              <a:gd name="connsiteX1" fmla="*/ 1661629 w 1661628"/>
              <a:gd name="connsiteY1" fmla="*/ 0 h 277967"/>
              <a:gd name="connsiteX2" fmla="*/ 0 w 1661628"/>
              <a:gd name="connsiteY2" fmla="*/ 0 h 277967"/>
              <a:gd name="connsiteX3" fmla="*/ 0 w 1661628"/>
              <a:gd name="connsiteY3" fmla="*/ 214963 h 277967"/>
              <a:gd name="connsiteX4" fmla="*/ 1493943 w 1661628"/>
              <a:gd name="connsiteY4" fmla="*/ 214963 h 277967"/>
              <a:gd name="connsiteX5" fmla="*/ 1574332 w 1661628"/>
              <a:gd name="connsiteY5" fmla="*/ 277968 h 27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1628" h="277967">
                <a:moveTo>
                  <a:pt x="1661629" y="214963"/>
                </a:moveTo>
                <a:lnTo>
                  <a:pt x="1661629" y="0"/>
                </a:lnTo>
                <a:lnTo>
                  <a:pt x="0" y="0"/>
                </a:lnTo>
                <a:lnTo>
                  <a:pt x="0" y="214963"/>
                </a:lnTo>
                <a:lnTo>
                  <a:pt x="1493943" y="214963"/>
                </a:lnTo>
                <a:lnTo>
                  <a:pt x="1574332" y="277968"/>
                </a:lnTo>
                <a:close/>
              </a:path>
            </a:pathLst>
          </a:custGeom>
          <a:solidFill>
            <a:srgbClr val="7F7F7F"/>
          </a:solidFill>
          <a:ln w="613" cap="flat">
            <a:noFill/>
            <a:prstDash val="solid"/>
            <a:miter/>
          </a:ln>
        </p:spPr>
        <p:txBody>
          <a:bodyPr tIns="0" rtlCol="0" anchor="t" anchorCtr="0"/>
          <a:lstStyle/>
          <a:p>
            <a:r>
              <a:rPr lang="en-US" sz="1451" b="1" dirty="0">
                <a:solidFill>
                  <a:schemeClr val="bg1"/>
                </a:solidFill>
              </a:rPr>
              <a:t>Key Partners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CABCFE8-C1C9-FFFB-9CFA-F57334A90EAE}"/>
              </a:ext>
            </a:extLst>
          </p:cNvPr>
          <p:cNvSpPr/>
          <p:nvPr userDrawn="1"/>
        </p:nvSpPr>
        <p:spPr>
          <a:xfrm>
            <a:off x="2704356" y="1653108"/>
            <a:ext cx="2176322" cy="1504128"/>
          </a:xfrm>
          <a:custGeom>
            <a:avLst/>
            <a:gdLst>
              <a:gd name="connsiteX0" fmla="*/ 0 w 1680903"/>
              <a:gd name="connsiteY0" fmla="*/ 1240907 h 1240906"/>
              <a:gd name="connsiteX1" fmla="*/ 1680903 w 1680903"/>
              <a:gd name="connsiteY1" fmla="*/ 1240907 h 1240906"/>
              <a:gd name="connsiteX2" fmla="*/ 1680903 w 1680903"/>
              <a:gd name="connsiteY2" fmla="*/ 0 h 1240906"/>
              <a:gd name="connsiteX3" fmla="*/ 1592594 w 1680903"/>
              <a:gd name="connsiteY3" fmla="*/ 63005 h 1240906"/>
              <a:gd name="connsiteX4" fmla="*/ 1511274 w 1680903"/>
              <a:gd name="connsiteY4" fmla="*/ 0 h 1240906"/>
              <a:gd name="connsiteX5" fmla="*/ 0 w 1680903"/>
              <a:gd name="connsiteY5" fmla="*/ 0 h 124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0903" h="1240906">
                <a:moveTo>
                  <a:pt x="0" y="1240907"/>
                </a:moveTo>
                <a:lnTo>
                  <a:pt x="1680903" y="1240907"/>
                </a:lnTo>
                <a:lnTo>
                  <a:pt x="1680903" y="0"/>
                </a:lnTo>
                <a:lnTo>
                  <a:pt x="1592594" y="63005"/>
                </a:lnTo>
                <a:lnTo>
                  <a:pt x="15112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6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F69056A-7016-BFDD-780B-B813C1276F2E}"/>
              </a:ext>
            </a:extLst>
          </p:cNvPr>
          <p:cNvSpPr/>
          <p:nvPr userDrawn="1"/>
        </p:nvSpPr>
        <p:spPr>
          <a:xfrm>
            <a:off x="2704356" y="1392547"/>
            <a:ext cx="2176322" cy="336930"/>
          </a:xfrm>
          <a:custGeom>
            <a:avLst/>
            <a:gdLst>
              <a:gd name="connsiteX0" fmla="*/ 0 w 1680903"/>
              <a:gd name="connsiteY0" fmla="*/ 0 h 277967"/>
              <a:gd name="connsiteX1" fmla="*/ 0 w 1680903"/>
              <a:gd name="connsiteY1" fmla="*/ 214963 h 277967"/>
              <a:gd name="connsiteX2" fmla="*/ 1511274 w 1680903"/>
              <a:gd name="connsiteY2" fmla="*/ 214963 h 277967"/>
              <a:gd name="connsiteX3" fmla="*/ 1592594 w 1680903"/>
              <a:gd name="connsiteY3" fmla="*/ 277968 h 277967"/>
              <a:gd name="connsiteX4" fmla="*/ 1680903 w 1680903"/>
              <a:gd name="connsiteY4" fmla="*/ 214963 h 277967"/>
              <a:gd name="connsiteX5" fmla="*/ 1680903 w 1680903"/>
              <a:gd name="connsiteY5" fmla="*/ 0 h 27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0903" h="277967">
                <a:moveTo>
                  <a:pt x="0" y="0"/>
                </a:moveTo>
                <a:lnTo>
                  <a:pt x="0" y="214963"/>
                </a:lnTo>
                <a:lnTo>
                  <a:pt x="1511274" y="214963"/>
                </a:lnTo>
                <a:lnTo>
                  <a:pt x="1592594" y="277968"/>
                </a:lnTo>
                <a:lnTo>
                  <a:pt x="1680903" y="214963"/>
                </a:lnTo>
                <a:lnTo>
                  <a:pt x="1680903" y="0"/>
                </a:lnTo>
                <a:close/>
              </a:path>
            </a:pathLst>
          </a:custGeom>
          <a:solidFill>
            <a:srgbClr val="7F7F7F"/>
          </a:solidFill>
          <a:ln w="613" cap="flat">
            <a:noFill/>
            <a:prstDash val="solid"/>
            <a:miter/>
          </a:ln>
        </p:spPr>
        <p:txBody>
          <a:bodyPr tIns="0" rtlCol="0" anchor="t" anchorCtr="0"/>
          <a:lstStyle/>
          <a:p>
            <a:r>
              <a:rPr lang="en-US" sz="1451" b="1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1D011A8-2912-9CF8-B4A4-02266FA7EAD4}"/>
              </a:ext>
            </a:extLst>
          </p:cNvPr>
          <p:cNvSpPr/>
          <p:nvPr userDrawn="1"/>
        </p:nvSpPr>
        <p:spPr>
          <a:xfrm>
            <a:off x="4993351" y="1644674"/>
            <a:ext cx="2176322" cy="3282622"/>
          </a:xfrm>
          <a:custGeom>
            <a:avLst/>
            <a:gdLst>
              <a:gd name="connsiteX0" fmla="*/ 0 w 1661628"/>
              <a:gd name="connsiteY0" fmla="*/ 0 h 2708163"/>
              <a:gd name="connsiteX1" fmla="*/ 0 w 1661628"/>
              <a:gd name="connsiteY1" fmla="*/ 2708164 h 2708163"/>
              <a:gd name="connsiteX2" fmla="*/ 1661629 w 1661628"/>
              <a:gd name="connsiteY2" fmla="*/ 2708164 h 2708163"/>
              <a:gd name="connsiteX3" fmla="*/ 1661629 w 1661628"/>
              <a:gd name="connsiteY3" fmla="*/ 0 h 2708163"/>
              <a:gd name="connsiteX4" fmla="*/ 1574338 w 1661628"/>
              <a:gd name="connsiteY4" fmla="*/ 63005 h 2708163"/>
              <a:gd name="connsiteX5" fmla="*/ 1493950 w 1661628"/>
              <a:gd name="connsiteY5" fmla="*/ 0 h 27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1628" h="2708163">
                <a:moveTo>
                  <a:pt x="0" y="0"/>
                </a:moveTo>
                <a:lnTo>
                  <a:pt x="0" y="2708164"/>
                </a:lnTo>
                <a:lnTo>
                  <a:pt x="1661629" y="2708164"/>
                </a:lnTo>
                <a:lnTo>
                  <a:pt x="1661629" y="0"/>
                </a:lnTo>
                <a:lnTo>
                  <a:pt x="1574338" y="63005"/>
                </a:lnTo>
                <a:lnTo>
                  <a:pt x="149395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6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A862227-22A6-CDF0-0BF4-DBA28FF780CA}"/>
              </a:ext>
            </a:extLst>
          </p:cNvPr>
          <p:cNvSpPr/>
          <p:nvPr userDrawn="1"/>
        </p:nvSpPr>
        <p:spPr>
          <a:xfrm>
            <a:off x="4993351" y="1384113"/>
            <a:ext cx="2176322" cy="336930"/>
          </a:xfrm>
          <a:custGeom>
            <a:avLst/>
            <a:gdLst>
              <a:gd name="connsiteX0" fmla="*/ 0 w 1661628"/>
              <a:gd name="connsiteY0" fmla="*/ 0 h 277967"/>
              <a:gd name="connsiteX1" fmla="*/ 0 w 1661628"/>
              <a:gd name="connsiteY1" fmla="*/ 214963 h 277967"/>
              <a:gd name="connsiteX2" fmla="*/ 1493950 w 1661628"/>
              <a:gd name="connsiteY2" fmla="*/ 214963 h 277967"/>
              <a:gd name="connsiteX3" fmla="*/ 1574338 w 1661628"/>
              <a:gd name="connsiteY3" fmla="*/ 277968 h 277967"/>
              <a:gd name="connsiteX4" fmla="*/ 1661629 w 1661628"/>
              <a:gd name="connsiteY4" fmla="*/ 214963 h 277967"/>
              <a:gd name="connsiteX5" fmla="*/ 1661629 w 1661628"/>
              <a:gd name="connsiteY5" fmla="*/ 0 h 27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1628" h="277967">
                <a:moveTo>
                  <a:pt x="0" y="0"/>
                </a:moveTo>
                <a:lnTo>
                  <a:pt x="0" y="214963"/>
                </a:lnTo>
                <a:lnTo>
                  <a:pt x="1493950" y="214963"/>
                </a:lnTo>
                <a:lnTo>
                  <a:pt x="1574338" y="277968"/>
                </a:lnTo>
                <a:lnTo>
                  <a:pt x="1661629" y="214963"/>
                </a:lnTo>
                <a:lnTo>
                  <a:pt x="1661629" y="0"/>
                </a:lnTo>
                <a:close/>
              </a:path>
            </a:pathLst>
          </a:custGeom>
          <a:solidFill>
            <a:srgbClr val="7F7F7F"/>
          </a:solidFill>
          <a:ln w="613" cap="flat">
            <a:noFill/>
            <a:prstDash val="solid"/>
            <a:miter/>
          </a:ln>
        </p:spPr>
        <p:txBody>
          <a:bodyPr tIns="0" rtlCol="0" anchor="t" anchorCtr="0"/>
          <a:lstStyle/>
          <a:p>
            <a:r>
              <a:rPr lang="en-US" sz="1451" b="1" dirty="0">
                <a:solidFill>
                  <a:schemeClr val="bg1"/>
                </a:solidFill>
              </a:rPr>
              <a:t>Value Proposition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FF3FC4A-1D66-F963-5C11-5838D2B9A03F}"/>
              </a:ext>
            </a:extLst>
          </p:cNvPr>
          <p:cNvSpPr/>
          <p:nvPr userDrawn="1"/>
        </p:nvSpPr>
        <p:spPr>
          <a:xfrm>
            <a:off x="7258736" y="1644674"/>
            <a:ext cx="2176322" cy="1504130"/>
          </a:xfrm>
          <a:custGeom>
            <a:avLst/>
            <a:gdLst>
              <a:gd name="connsiteX0" fmla="*/ 0 w 1680890"/>
              <a:gd name="connsiteY0" fmla="*/ 1240907 h 1240907"/>
              <a:gd name="connsiteX1" fmla="*/ 1680891 w 1680890"/>
              <a:gd name="connsiteY1" fmla="*/ 1240907 h 1240907"/>
              <a:gd name="connsiteX2" fmla="*/ 1680891 w 1680890"/>
              <a:gd name="connsiteY2" fmla="*/ 0 h 1240907"/>
              <a:gd name="connsiteX3" fmla="*/ 1592612 w 1680890"/>
              <a:gd name="connsiteY3" fmla="*/ 63005 h 1240907"/>
              <a:gd name="connsiteX4" fmla="*/ 1511262 w 1680890"/>
              <a:gd name="connsiteY4" fmla="*/ 0 h 1240907"/>
              <a:gd name="connsiteX5" fmla="*/ 0 w 1680890"/>
              <a:gd name="connsiteY5" fmla="*/ 0 h 1240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0890" h="1240907">
                <a:moveTo>
                  <a:pt x="0" y="1240907"/>
                </a:moveTo>
                <a:lnTo>
                  <a:pt x="1680891" y="1240907"/>
                </a:lnTo>
                <a:lnTo>
                  <a:pt x="1680891" y="0"/>
                </a:lnTo>
                <a:lnTo>
                  <a:pt x="1592612" y="63005"/>
                </a:lnTo>
                <a:lnTo>
                  <a:pt x="151126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6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0E9D224-12C7-E096-E055-C0960EF44812}"/>
              </a:ext>
            </a:extLst>
          </p:cNvPr>
          <p:cNvSpPr/>
          <p:nvPr userDrawn="1"/>
        </p:nvSpPr>
        <p:spPr>
          <a:xfrm>
            <a:off x="7258736" y="1384114"/>
            <a:ext cx="2176322" cy="336930"/>
          </a:xfrm>
          <a:custGeom>
            <a:avLst/>
            <a:gdLst>
              <a:gd name="connsiteX0" fmla="*/ 0 w 1680890"/>
              <a:gd name="connsiteY0" fmla="*/ 0 h 277967"/>
              <a:gd name="connsiteX1" fmla="*/ 0 w 1680890"/>
              <a:gd name="connsiteY1" fmla="*/ 214963 h 277967"/>
              <a:gd name="connsiteX2" fmla="*/ 1511262 w 1680890"/>
              <a:gd name="connsiteY2" fmla="*/ 214963 h 277967"/>
              <a:gd name="connsiteX3" fmla="*/ 1592612 w 1680890"/>
              <a:gd name="connsiteY3" fmla="*/ 277968 h 277967"/>
              <a:gd name="connsiteX4" fmla="*/ 1680891 w 1680890"/>
              <a:gd name="connsiteY4" fmla="*/ 214963 h 277967"/>
              <a:gd name="connsiteX5" fmla="*/ 1680891 w 1680890"/>
              <a:gd name="connsiteY5" fmla="*/ 0 h 27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0890" h="277967">
                <a:moveTo>
                  <a:pt x="0" y="0"/>
                </a:moveTo>
                <a:lnTo>
                  <a:pt x="0" y="214963"/>
                </a:lnTo>
                <a:lnTo>
                  <a:pt x="1511262" y="214963"/>
                </a:lnTo>
                <a:lnTo>
                  <a:pt x="1592612" y="277968"/>
                </a:lnTo>
                <a:lnTo>
                  <a:pt x="1680891" y="214963"/>
                </a:lnTo>
                <a:lnTo>
                  <a:pt x="1680891" y="0"/>
                </a:lnTo>
                <a:close/>
              </a:path>
            </a:pathLst>
          </a:custGeom>
          <a:solidFill>
            <a:srgbClr val="7F7F7F"/>
          </a:solidFill>
          <a:ln w="613" cap="flat">
            <a:noFill/>
            <a:prstDash val="solid"/>
            <a:miter/>
          </a:ln>
        </p:spPr>
        <p:txBody>
          <a:bodyPr tIns="0" rtlCol="0" anchor="t" anchorCtr="0"/>
          <a:lstStyle/>
          <a:p>
            <a:r>
              <a:rPr lang="en-US" sz="1451" b="1" dirty="0">
                <a:solidFill>
                  <a:schemeClr val="bg1"/>
                </a:solidFill>
              </a:rPr>
              <a:t>Customer Relationships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B7959AF-E8A2-15C1-DA1E-DFC0AA6165CE}"/>
              </a:ext>
            </a:extLst>
          </p:cNvPr>
          <p:cNvSpPr/>
          <p:nvPr userDrawn="1"/>
        </p:nvSpPr>
        <p:spPr>
          <a:xfrm>
            <a:off x="9518880" y="1644722"/>
            <a:ext cx="2176322" cy="3282622"/>
          </a:xfrm>
          <a:custGeom>
            <a:avLst/>
            <a:gdLst>
              <a:gd name="connsiteX0" fmla="*/ 0 w 1661592"/>
              <a:gd name="connsiteY0" fmla="*/ 0 h 2708163"/>
              <a:gd name="connsiteX1" fmla="*/ 0 w 1661592"/>
              <a:gd name="connsiteY1" fmla="*/ 2708164 h 2708163"/>
              <a:gd name="connsiteX2" fmla="*/ 1661592 w 1661592"/>
              <a:gd name="connsiteY2" fmla="*/ 2708164 h 2708163"/>
              <a:gd name="connsiteX3" fmla="*/ 1661592 w 1661592"/>
              <a:gd name="connsiteY3" fmla="*/ 0 h 2708163"/>
              <a:gd name="connsiteX4" fmla="*/ 1574295 w 1661592"/>
              <a:gd name="connsiteY4" fmla="*/ 63005 h 2708163"/>
              <a:gd name="connsiteX5" fmla="*/ 1493925 w 1661592"/>
              <a:gd name="connsiteY5" fmla="*/ 0 h 27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1592" h="2708163">
                <a:moveTo>
                  <a:pt x="0" y="0"/>
                </a:moveTo>
                <a:lnTo>
                  <a:pt x="0" y="2708164"/>
                </a:lnTo>
                <a:lnTo>
                  <a:pt x="1661592" y="2708164"/>
                </a:lnTo>
                <a:lnTo>
                  <a:pt x="1661592" y="0"/>
                </a:lnTo>
                <a:lnTo>
                  <a:pt x="1574295" y="63005"/>
                </a:lnTo>
                <a:lnTo>
                  <a:pt x="149392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6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EBD775C-B0A5-9E73-A165-CF5710518009}"/>
              </a:ext>
            </a:extLst>
          </p:cNvPr>
          <p:cNvSpPr/>
          <p:nvPr userDrawn="1"/>
        </p:nvSpPr>
        <p:spPr>
          <a:xfrm>
            <a:off x="9518880" y="1384161"/>
            <a:ext cx="2176322" cy="336930"/>
          </a:xfrm>
          <a:custGeom>
            <a:avLst/>
            <a:gdLst>
              <a:gd name="connsiteX0" fmla="*/ 0 w 1661592"/>
              <a:gd name="connsiteY0" fmla="*/ 0 h 277967"/>
              <a:gd name="connsiteX1" fmla="*/ 0 w 1661592"/>
              <a:gd name="connsiteY1" fmla="*/ 214963 h 277967"/>
              <a:gd name="connsiteX2" fmla="*/ 1493925 w 1661592"/>
              <a:gd name="connsiteY2" fmla="*/ 214963 h 277967"/>
              <a:gd name="connsiteX3" fmla="*/ 1574295 w 1661592"/>
              <a:gd name="connsiteY3" fmla="*/ 277968 h 277967"/>
              <a:gd name="connsiteX4" fmla="*/ 1661592 w 1661592"/>
              <a:gd name="connsiteY4" fmla="*/ 214963 h 277967"/>
              <a:gd name="connsiteX5" fmla="*/ 1661592 w 1661592"/>
              <a:gd name="connsiteY5" fmla="*/ 0 h 27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1592" h="277967">
                <a:moveTo>
                  <a:pt x="0" y="0"/>
                </a:moveTo>
                <a:lnTo>
                  <a:pt x="0" y="214963"/>
                </a:lnTo>
                <a:lnTo>
                  <a:pt x="1493925" y="214963"/>
                </a:lnTo>
                <a:lnTo>
                  <a:pt x="1574295" y="277968"/>
                </a:lnTo>
                <a:lnTo>
                  <a:pt x="1661592" y="214963"/>
                </a:lnTo>
                <a:lnTo>
                  <a:pt x="1661592" y="0"/>
                </a:lnTo>
                <a:close/>
              </a:path>
            </a:pathLst>
          </a:custGeom>
          <a:solidFill>
            <a:srgbClr val="7F7F7F"/>
          </a:solidFill>
          <a:ln w="613" cap="flat">
            <a:noFill/>
            <a:prstDash val="solid"/>
            <a:miter/>
          </a:ln>
        </p:spPr>
        <p:txBody>
          <a:bodyPr tIns="0" rtlCol="0" anchor="t" anchorCtr="0"/>
          <a:lstStyle/>
          <a:p>
            <a:r>
              <a:rPr lang="en-US" sz="1451" b="1" dirty="0">
                <a:solidFill>
                  <a:schemeClr val="bg1"/>
                </a:solidFill>
              </a:rPr>
              <a:t>Customer Segments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5BBD238-8252-1CC2-3E24-78702B1E3408}"/>
              </a:ext>
            </a:extLst>
          </p:cNvPr>
          <p:cNvSpPr/>
          <p:nvPr userDrawn="1"/>
        </p:nvSpPr>
        <p:spPr>
          <a:xfrm>
            <a:off x="7263717" y="3527479"/>
            <a:ext cx="2176322" cy="1388202"/>
          </a:xfrm>
          <a:custGeom>
            <a:avLst/>
            <a:gdLst>
              <a:gd name="connsiteX0" fmla="*/ 0 w 1680878"/>
              <a:gd name="connsiteY0" fmla="*/ 1145267 h 1145267"/>
              <a:gd name="connsiteX1" fmla="*/ 1680879 w 1680878"/>
              <a:gd name="connsiteY1" fmla="*/ 1145267 h 1145267"/>
              <a:gd name="connsiteX2" fmla="*/ 1680879 w 1680878"/>
              <a:gd name="connsiteY2" fmla="*/ 0 h 1145267"/>
              <a:gd name="connsiteX3" fmla="*/ 1592601 w 1680878"/>
              <a:gd name="connsiteY3" fmla="*/ 62999 h 1145267"/>
              <a:gd name="connsiteX4" fmla="*/ 1511250 w 1680878"/>
              <a:gd name="connsiteY4" fmla="*/ 0 h 1145267"/>
              <a:gd name="connsiteX5" fmla="*/ 0 w 1680878"/>
              <a:gd name="connsiteY5" fmla="*/ 0 h 114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0878" h="1145267">
                <a:moveTo>
                  <a:pt x="0" y="1145267"/>
                </a:moveTo>
                <a:lnTo>
                  <a:pt x="1680879" y="1145267"/>
                </a:lnTo>
                <a:lnTo>
                  <a:pt x="1680879" y="0"/>
                </a:lnTo>
                <a:lnTo>
                  <a:pt x="1592601" y="62999"/>
                </a:lnTo>
                <a:lnTo>
                  <a:pt x="151125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6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9D4C42D-8C57-9279-5D80-361AE8B4DC05}"/>
              </a:ext>
            </a:extLst>
          </p:cNvPr>
          <p:cNvSpPr/>
          <p:nvPr userDrawn="1"/>
        </p:nvSpPr>
        <p:spPr>
          <a:xfrm>
            <a:off x="7263717" y="3266918"/>
            <a:ext cx="2176322" cy="336922"/>
          </a:xfrm>
          <a:custGeom>
            <a:avLst/>
            <a:gdLst>
              <a:gd name="connsiteX0" fmla="*/ 1680879 w 1680878"/>
              <a:gd name="connsiteY0" fmla="*/ 0 h 277961"/>
              <a:gd name="connsiteX1" fmla="*/ 0 w 1680878"/>
              <a:gd name="connsiteY1" fmla="*/ 0 h 277961"/>
              <a:gd name="connsiteX2" fmla="*/ 0 w 1680878"/>
              <a:gd name="connsiteY2" fmla="*/ 214963 h 277961"/>
              <a:gd name="connsiteX3" fmla="*/ 1511250 w 1680878"/>
              <a:gd name="connsiteY3" fmla="*/ 214963 h 277961"/>
              <a:gd name="connsiteX4" fmla="*/ 1592601 w 1680878"/>
              <a:gd name="connsiteY4" fmla="*/ 277962 h 277961"/>
              <a:gd name="connsiteX5" fmla="*/ 1680879 w 1680878"/>
              <a:gd name="connsiteY5" fmla="*/ 214963 h 277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0878" h="277961">
                <a:moveTo>
                  <a:pt x="1680879" y="0"/>
                </a:moveTo>
                <a:lnTo>
                  <a:pt x="0" y="0"/>
                </a:lnTo>
                <a:lnTo>
                  <a:pt x="0" y="214963"/>
                </a:lnTo>
                <a:lnTo>
                  <a:pt x="1511250" y="214963"/>
                </a:lnTo>
                <a:lnTo>
                  <a:pt x="1592601" y="277962"/>
                </a:lnTo>
                <a:lnTo>
                  <a:pt x="1680879" y="214963"/>
                </a:lnTo>
                <a:close/>
              </a:path>
            </a:pathLst>
          </a:custGeom>
          <a:solidFill>
            <a:srgbClr val="7F7F7F"/>
          </a:solidFill>
          <a:ln w="613" cap="flat">
            <a:noFill/>
            <a:prstDash val="solid"/>
            <a:miter/>
          </a:ln>
        </p:spPr>
        <p:txBody>
          <a:bodyPr tIns="0" rtlCol="0" anchor="t" anchorCtr="0"/>
          <a:lstStyle/>
          <a:p>
            <a:r>
              <a:rPr lang="en-US" sz="1451" b="1" dirty="0">
                <a:solidFill>
                  <a:schemeClr val="bg1"/>
                </a:solidFill>
              </a:rPr>
              <a:t>Channels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554BB33-100C-A6F8-5634-14A527FF2C5B}"/>
              </a:ext>
            </a:extLst>
          </p:cNvPr>
          <p:cNvSpPr/>
          <p:nvPr userDrawn="1"/>
        </p:nvSpPr>
        <p:spPr>
          <a:xfrm>
            <a:off x="2703458" y="3266917"/>
            <a:ext cx="2176322" cy="1657204"/>
          </a:xfrm>
          <a:custGeom>
            <a:avLst/>
            <a:gdLst>
              <a:gd name="connsiteX0" fmla="*/ 0 w 1680896"/>
              <a:gd name="connsiteY0" fmla="*/ 1367194 h 1367193"/>
              <a:gd name="connsiteX1" fmla="*/ 1680897 w 1680896"/>
              <a:gd name="connsiteY1" fmla="*/ 1367194 h 1367193"/>
              <a:gd name="connsiteX2" fmla="*/ 1680897 w 1680896"/>
              <a:gd name="connsiteY2" fmla="*/ 213803 h 1367193"/>
              <a:gd name="connsiteX3" fmla="*/ 1593477 w 1680896"/>
              <a:gd name="connsiteY3" fmla="*/ 276176 h 1367193"/>
              <a:gd name="connsiteX4" fmla="*/ 1512157 w 1680896"/>
              <a:gd name="connsiteY4" fmla="*/ 213171 h 1367193"/>
              <a:gd name="connsiteX5" fmla="*/ 883 w 1680896"/>
              <a:gd name="connsiteY5" fmla="*/ 213171 h 1367193"/>
              <a:gd name="connsiteX6" fmla="*/ 883 w 1680896"/>
              <a:gd name="connsiteY6" fmla="*/ 0 h 1367193"/>
              <a:gd name="connsiteX7" fmla="*/ 0 w 1680896"/>
              <a:gd name="connsiteY7" fmla="*/ 0 h 1367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0896" h="1367193">
                <a:moveTo>
                  <a:pt x="0" y="1367194"/>
                </a:moveTo>
                <a:lnTo>
                  <a:pt x="1680897" y="1367194"/>
                </a:lnTo>
                <a:lnTo>
                  <a:pt x="1680897" y="213803"/>
                </a:lnTo>
                <a:lnTo>
                  <a:pt x="1593477" y="276176"/>
                </a:lnTo>
                <a:lnTo>
                  <a:pt x="1512157" y="213171"/>
                </a:lnTo>
                <a:lnTo>
                  <a:pt x="883" y="213171"/>
                </a:lnTo>
                <a:lnTo>
                  <a:pt x="8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6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28774E7B-96E1-470D-797F-5AEF0253CFEE}"/>
              </a:ext>
            </a:extLst>
          </p:cNvPr>
          <p:cNvSpPr/>
          <p:nvPr userDrawn="1"/>
        </p:nvSpPr>
        <p:spPr>
          <a:xfrm>
            <a:off x="2703459" y="3266917"/>
            <a:ext cx="2176322" cy="334759"/>
          </a:xfrm>
          <a:custGeom>
            <a:avLst/>
            <a:gdLst>
              <a:gd name="connsiteX0" fmla="*/ 1680014 w 1680014"/>
              <a:gd name="connsiteY0" fmla="*/ 213171 h 276176"/>
              <a:gd name="connsiteX1" fmla="*/ 1680014 w 1680014"/>
              <a:gd name="connsiteY1" fmla="*/ 0 h 276176"/>
              <a:gd name="connsiteX2" fmla="*/ 0 w 1680014"/>
              <a:gd name="connsiteY2" fmla="*/ 0 h 276176"/>
              <a:gd name="connsiteX3" fmla="*/ 0 w 1680014"/>
              <a:gd name="connsiteY3" fmla="*/ 213171 h 276176"/>
              <a:gd name="connsiteX4" fmla="*/ 1511274 w 1680014"/>
              <a:gd name="connsiteY4" fmla="*/ 213171 h 276176"/>
              <a:gd name="connsiteX5" fmla="*/ 1592594 w 1680014"/>
              <a:gd name="connsiteY5" fmla="*/ 276176 h 276176"/>
              <a:gd name="connsiteX6" fmla="*/ 1680014 w 1680014"/>
              <a:gd name="connsiteY6" fmla="*/ 213803 h 27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014" h="276176">
                <a:moveTo>
                  <a:pt x="1680014" y="213171"/>
                </a:moveTo>
                <a:lnTo>
                  <a:pt x="1680014" y="0"/>
                </a:lnTo>
                <a:lnTo>
                  <a:pt x="0" y="0"/>
                </a:lnTo>
                <a:lnTo>
                  <a:pt x="0" y="213171"/>
                </a:lnTo>
                <a:lnTo>
                  <a:pt x="1511274" y="213171"/>
                </a:lnTo>
                <a:lnTo>
                  <a:pt x="1592594" y="276176"/>
                </a:lnTo>
                <a:lnTo>
                  <a:pt x="1680014" y="213803"/>
                </a:lnTo>
                <a:close/>
              </a:path>
            </a:pathLst>
          </a:custGeom>
          <a:solidFill>
            <a:srgbClr val="7F7F7F"/>
          </a:solidFill>
          <a:ln w="613" cap="flat">
            <a:noFill/>
            <a:prstDash val="solid"/>
            <a:miter/>
          </a:ln>
        </p:spPr>
        <p:txBody>
          <a:bodyPr tIns="0" rtlCol="0" anchor="t" anchorCtr="0"/>
          <a:lstStyle/>
          <a:p>
            <a:r>
              <a:rPr lang="en-US" sz="1451" b="1" dirty="0">
                <a:solidFill>
                  <a:schemeClr val="bg1"/>
                </a:solidFill>
              </a:rPr>
              <a:t>Key Resources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40ED89F-6426-F7A3-C945-908ED23AD44B}"/>
              </a:ext>
            </a:extLst>
          </p:cNvPr>
          <p:cNvSpPr/>
          <p:nvPr userDrawn="1"/>
        </p:nvSpPr>
        <p:spPr>
          <a:xfrm>
            <a:off x="457585" y="5294969"/>
            <a:ext cx="5572760" cy="1206309"/>
          </a:xfrm>
          <a:custGeom>
            <a:avLst/>
            <a:gdLst>
              <a:gd name="connsiteX0" fmla="*/ 4212416 w 4380855"/>
              <a:gd name="connsiteY0" fmla="*/ 0 h 995205"/>
              <a:gd name="connsiteX1" fmla="*/ 0 w 4380855"/>
              <a:gd name="connsiteY1" fmla="*/ 0 h 995205"/>
              <a:gd name="connsiteX2" fmla="*/ 0 w 4380855"/>
              <a:gd name="connsiteY2" fmla="*/ 995205 h 995205"/>
              <a:gd name="connsiteX3" fmla="*/ 4380856 w 4380855"/>
              <a:gd name="connsiteY3" fmla="*/ 995205 h 995205"/>
              <a:gd name="connsiteX4" fmla="*/ 4380856 w 4380855"/>
              <a:gd name="connsiteY4" fmla="*/ 0 h 995205"/>
              <a:gd name="connsiteX5" fmla="*/ 4293172 w 4380855"/>
              <a:gd name="connsiteY5" fmla="*/ 62392 h 99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0855" h="995205">
                <a:moveTo>
                  <a:pt x="4212416" y="0"/>
                </a:moveTo>
                <a:lnTo>
                  <a:pt x="0" y="0"/>
                </a:lnTo>
                <a:lnTo>
                  <a:pt x="0" y="995205"/>
                </a:lnTo>
                <a:lnTo>
                  <a:pt x="4380856" y="995205"/>
                </a:lnTo>
                <a:lnTo>
                  <a:pt x="4380856" y="0"/>
                </a:lnTo>
                <a:lnTo>
                  <a:pt x="4293172" y="623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6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53CCE66-9066-0891-5FB7-7068075B1CC8}"/>
              </a:ext>
            </a:extLst>
          </p:cNvPr>
          <p:cNvSpPr/>
          <p:nvPr userDrawn="1"/>
        </p:nvSpPr>
        <p:spPr>
          <a:xfrm>
            <a:off x="457585" y="5034407"/>
            <a:ext cx="5572760" cy="336187"/>
          </a:xfrm>
          <a:custGeom>
            <a:avLst/>
            <a:gdLst>
              <a:gd name="connsiteX0" fmla="*/ 4380856 w 4380855"/>
              <a:gd name="connsiteY0" fmla="*/ 0 h 277354"/>
              <a:gd name="connsiteX1" fmla="*/ 0 w 4380855"/>
              <a:gd name="connsiteY1" fmla="*/ 0 h 277354"/>
              <a:gd name="connsiteX2" fmla="*/ 0 w 4380855"/>
              <a:gd name="connsiteY2" fmla="*/ 214963 h 277354"/>
              <a:gd name="connsiteX3" fmla="*/ 4212875 w 4380855"/>
              <a:gd name="connsiteY3" fmla="*/ 214963 h 277354"/>
              <a:gd name="connsiteX4" fmla="*/ 4293405 w 4380855"/>
              <a:gd name="connsiteY4" fmla="*/ 277355 h 277354"/>
              <a:gd name="connsiteX5" fmla="*/ 4380856 w 4380855"/>
              <a:gd name="connsiteY5" fmla="*/ 214963 h 27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0855" h="277354">
                <a:moveTo>
                  <a:pt x="4380856" y="0"/>
                </a:moveTo>
                <a:lnTo>
                  <a:pt x="0" y="0"/>
                </a:lnTo>
                <a:lnTo>
                  <a:pt x="0" y="214963"/>
                </a:lnTo>
                <a:lnTo>
                  <a:pt x="4212875" y="214963"/>
                </a:lnTo>
                <a:lnTo>
                  <a:pt x="4293405" y="277355"/>
                </a:lnTo>
                <a:lnTo>
                  <a:pt x="4380856" y="214963"/>
                </a:lnTo>
                <a:close/>
              </a:path>
            </a:pathLst>
          </a:custGeom>
          <a:solidFill>
            <a:srgbClr val="7F7F7F"/>
          </a:solidFill>
          <a:ln w="613" cap="flat">
            <a:noFill/>
            <a:prstDash val="solid"/>
            <a:miter/>
          </a:ln>
        </p:spPr>
        <p:txBody>
          <a:bodyPr tIns="0" rtlCol="0" anchor="t" anchorCtr="0"/>
          <a:lstStyle/>
          <a:p>
            <a:r>
              <a:rPr lang="en-US" sz="1451" b="1" dirty="0">
                <a:solidFill>
                  <a:schemeClr val="bg1"/>
                </a:solidFill>
              </a:rPr>
              <a:t>Cost Structure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6FFACAB-ED13-D0D5-13E5-17EA25B8AEB6}"/>
              </a:ext>
            </a:extLst>
          </p:cNvPr>
          <p:cNvSpPr/>
          <p:nvPr userDrawn="1"/>
        </p:nvSpPr>
        <p:spPr>
          <a:xfrm>
            <a:off x="6113155" y="5294968"/>
            <a:ext cx="5582047" cy="1206302"/>
          </a:xfrm>
          <a:custGeom>
            <a:avLst/>
            <a:gdLst>
              <a:gd name="connsiteX0" fmla="*/ 4219447 w 4388156"/>
              <a:gd name="connsiteY0" fmla="*/ 0 h 995199"/>
              <a:gd name="connsiteX1" fmla="*/ 0 w 4388156"/>
              <a:gd name="connsiteY1" fmla="*/ 0 h 995199"/>
              <a:gd name="connsiteX2" fmla="*/ 0 w 4388156"/>
              <a:gd name="connsiteY2" fmla="*/ 995199 h 995199"/>
              <a:gd name="connsiteX3" fmla="*/ 4388157 w 4388156"/>
              <a:gd name="connsiteY3" fmla="*/ 995199 h 995199"/>
              <a:gd name="connsiteX4" fmla="*/ 4388157 w 4388156"/>
              <a:gd name="connsiteY4" fmla="*/ 0 h 995199"/>
              <a:gd name="connsiteX5" fmla="*/ 4300307 w 4388156"/>
              <a:gd name="connsiteY5" fmla="*/ 62392 h 99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8156" h="995199">
                <a:moveTo>
                  <a:pt x="4219447" y="0"/>
                </a:moveTo>
                <a:lnTo>
                  <a:pt x="0" y="0"/>
                </a:lnTo>
                <a:lnTo>
                  <a:pt x="0" y="995199"/>
                </a:lnTo>
                <a:lnTo>
                  <a:pt x="4388157" y="995199"/>
                </a:lnTo>
                <a:lnTo>
                  <a:pt x="4388157" y="0"/>
                </a:lnTo>
                <a:lnTo>
                  <a:pt x="4300307" y="623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76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2E86E10E-3037-210B-1591-11678F5BCFB3}"/>
              </a:ext>
            </a:extLst>
          </p:cNvPr>
          <p:cNvSpPr/>
          <p:nvPr userDrawn="1"/>
        </p:nvSpPr>
        <p:spPr>
          <a:xfrm>
            <a:off x="6113155" y="5034407"/>
            <a:ext cx="5582047" cy="336187"/>
          </a:xfrm>
          <a:custGeom>
            <a:avLst/>
            <a:gdLst>
              <a:gd name="connsiteX0" fmla="*/ 0 w 4388156"/>
              <a:gd name="connsiteY0" fmla="*/ 0 h 277354"/>
              <a:gd name="connsiteX1" fmla="*/ 0 w 4388156"/>
              <a:gd name="connsiteY1" fmla="*/ 214963 h 277354"/>
              <a:gd name="connsiteX2" fmla="*/ 4220183 w 4388156"/>
              <a:gd name="connsiteY2" fmla="*/ 214963 h 277354"/>
              <a:gd name="connsiteX3" fmla="*/ 4300737 w 4388156"/>
              <a:gd name="connsiteY3" fmla="*/ 277354 h 277354"/>
              <a:gd name="connsiteX4" fmla="*/ 4388157 w 4388156"/>
              <a:gd name="connsiteY4" fmla="*/ 214963 h 277354"/>
              <a:gd name="connsiteX5" fmla="*/ 4388157 w 4388156"/>
              <a:gd name="connsiteY5" fmla="*/ 0 h 27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8156" h="277354">
                <a:moveTo>
                  <a:pt x="0" y="0"/>
                </a:moveTo>
                <a:lnTo>
                  <a:pt x="0" y="214963"/>
                </a:lnTo>
                <a:lnTo>
                  <a:pt x="4220183" y="214963"/>
                </a:lnTo>
                <a:lnTo>
                  <a:pt x="4300737" y="277354"/>
                </a:lnTo>
                <a:lnTo>
                  <a:pt x="4388157" y="214963"/>
                </a:lnTo>
                <a:lnTo>
                  <a:pt x="4388157" y="0"/>
                </a:lnTo>
                <a:close/>
              </a:path>
            </a:pathLst>
          </a:custGeom>
          <a:solidFill>
            <a:srgbClr val="7F7F7F"/>
          </a:solidFill>
          <a:ln w="613" cap="flat">
            <a:noFill/>
            <a:prstDash val="solid"/>
            <a:miter/>
          </a:ln>
        </p:spPr>
        <p:txBody>
          <a:bodyPr tIns="0" rtlCol="0" anchor="t" anchorCtr="0"/>
          <a:lstStyle/>
          <a:p>
            <a:r>
              <a:rPr lang="en-US" sz="1451" b="1" dirty="0">
                <a:solidFill>
                  <a:schemeClr val="bg1"/>
                </a:solidFill>
              </a:rPr>
              <a:t>Revenue Streams</a:t>
            </a:r>
          </a:p>
        </p:txBody>
      </p:sp>
      <p:pic>
        <p:nvPicPr>
          <p:cNvPr id="102" name="Picture 2" descr="Team free icon">
            <a:extLst>
              <a:ext uri="{FF2B5EF4-FFF2-40B4-BE49-F238E27FC236}">
                <a16:creationId xmlns:a16="http://schemas.microsoft.com/office/drawing/2014/main" id="{249F4637-5332-AF8C-E958-BB23617209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86" y="4538103"/>
            <a:ext cx="365101" cy="3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Work time free icon">
            <a:extLst>
              <a:ext uri="{FF2B5EF4-FFF2-40B4-BE49-F238E27FC236}">
                <a16:creationId xmlns:a16="http://schemas.microsoft.com/office/drawing/2014/main" id="{C5E0B857-77F3-5522-C91C-1929BBA166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208" y="2790608"/>
            <a:ext cx="365101" cy="3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Meeting free icon">
            <a:extLst>
              <a:ext uri="{FF2B5EF4-FFF2-40B4-BE49-F238E27FC236}">
                <a16:creationId xmlns:a16="http://schemas.microsoft.com/office/drawing/2014/main" id="{EAB92FBB-0E10-1E30-88B3-C3F2B0619D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209" y="4544026"/>
            <a:ext cx="365101" cy="3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Diamond free icon">
            <a:extLst>
              <a:ext uri="{FF2B5EF4-FFF2-40B4-BE49-F238E27FC236}">
                <a16:creationId xmlns:a16="http://schemas.microsoft.com/office/drawing/2014/main" id="{FD712497-D1E8-A827-245E-6EBBB97E10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46" y="4543989"/>
            <a:ext cx="365101" cy="3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CRM">
            <a:extLst>
              <a:ext uri="{FF2B5EF4-FFF2-40B4-BE49-F238E27FC236}">
                <a16:creationId xmlns:a16="http://schemas.microsoft.com/office/drawing/2014/main" id="{AB69E1F7-FB33-5620-2852-B6D002B4F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389" y="2789107"/>
            <a:ext cx="365101" cy="3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2" descr="Network">
            <a:extLst>
              <a:ext uri="{FF2B5EF4-FFF2-40B4-BE49-F238E27FC236}">
                <a16:creationId xmlns:a16="http://schemas.microsoft.com/office/drawing/2014/main" id="{17098322-435B-BDA5-17FF-C6572EB9BC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389" y="4543989"/>
            <a:ext cx="365101" cy="3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6" descr="Cost free icon">
            <a:extLst>
              <a:ext uri="{FF2B5EF4-FFF2-40B4-BE49-F238E27FC236}">
                <a16:creationId xmlns:a16="http://schemas.microsoft.com/office/drawing/2014/main" id="{F5835560-EEB3-3943-14CB-77C94F8701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85" y="6135247"/>
            <a:ext cx="365101" cy="3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0" descr="Business and finance free icon">
            <a:extLst>
              <a:ext uri="{FF2B5EF4-FFF2-40B4-BE49-F238E27FC236}">
                <a16:creationId xmlns:a16="http://schemas.microsoft.com/office/drawing/2014/main" id="{EFF7FE03-0A4B-1155-BE19-B4A155C76B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879" y="6135246"/>
            <a:ext cx="365101" cy="3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object 5">
            <a:extLst>
              <a:ext uri="{FF2B5EF4-FFF2-40B4-BE49-F238E27FC236}">
                <a16:creationId xmlns:a16="http://schemas.microsoft.com/office/drawing/2014/main" id="{31A8FEE7-F2B1-1B17-DF3F-A038A125D2BA}"/>
              </a:ext>
            </a:extLst>
          </p:cNvPr>
          <p:cNvSpPr txBox="1"/>
          <p:nvPr userDrawn="1"/>
        </p:nvSpPr>
        <p:spPr>
          <a:xfrm>
            <a:off x="513850" y="1035452"/>
            <a:ext cx="909415" cy="222501"/>
          </a:xfrm>
          <a:prstGeom prst="rect">
            <a:avLst/>
          </a:prstGeom>
        </p:spPr>
        <p:txBody>
          <a:bodyPr vert="horz" wrap="square" lIns="0" tIns="17657" rIns="0" bIns="0" rtlCol="0">
            <a:spAutoFit/>
          </a:bodyPr>
          <a:lstStyle/>
          <a:p>
            <a:pPr marL="15356">
              <a:lnSpc>
                <a:spcPct val="100000"/>
              </a:lnSpc>
              <a:spcBef>
                <a:spcPts val="138"/>
              </a:spcBef>
            </a:pPr>
            <a:r>
              <a:rPr sz="1330" b="1" spc="-18" dirty="0">
                <a:latin typeface="+mn-lt"/>
                <a:cs typeface="Trebuchet MS"/>
              </a:rPr>
              <a:t>Design </a:t>
            </a:r>
            <a:r>
              <a:rPr sz="1330" b="1" spc="-97" dirty="0">
                <a:latin typeface="+mn-lt"/>
                <a:cs typeface="Trebuchet MS"/>
              </a:rPr>
              <a:t>for</a:t>
            </a:r>
            <a:r>
              <a:rPr sz="1330" b="1" spc="-525" dirty="0">
                <a:latin typeface="+mn-lt"/>
                <a:cs typeface="Trebuchet MS"/>
              </a:rPr>
              <a:t> </a:t>
            </a:r>
            <a:r>
              <a:rPr sz="1330" b="1" spc="-175" dirty="0">
                <a:latin typeface="+mn-lt"/>
                <a:cs typeface="Trebuchet MS"/>
              </a:rPr>
              <a:t>:</a:t>
            </a:r>
            <a:endParaRPr sz="1330" dirty="0">
              <a:latin typeface="+mn-lt"/>
              <a:cs typeface="Trebuchet MS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4085ABF-01B3-336D-F284-AB199742EC0A}"/>
              </a:ext>
            </a:extLst>
          </p:cNvPr>
          <p:cNvSpPr/>
          <p:nvPr userDrawn="1"/>
        </p:nvSpPr>
        <p:spPr>
          <a:xfrm>
            <a:off x="6308285" y="1006719"/>
            <a:ext cx="1654038" cy="30010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6"/>
          </a:p>
        </p:txBody>
      </p:sp>
      <p:sp>
        <p:nvSpPr>
          <p:cNvPr id="112" name="object 7">
            <a:extLst>
              <a:ext uri="{FF2B5EF4-FFF2-40B4-BE49-F238E27FC236}">
                <a16:creationId xmlns:a16="http://schemas.microsoft.com/office/drawing/2014/main" id="{D12C9707-73C1-59A8-AA34-A75CDA8DCDA4}"/>
              </a:ext>
            </a:extLst>
          </p:cNvPr>
          <p:cNvSpPr txBox="1"/>
          <p:nvPr userDrawn="1"/>
        </p:nvSpPr>
        <p:spPr>
          <a:xfrm>
            <a:off x="6366447" y="1042979"/>
            <a:ext cx="880209" cy="222501"/>
          </a:xfrm>
          <a:prstGeom prst="rect">
            <a:avLst/>
          </a:prstGeom>
          <a:ln>
            <a:noFill/>
          </a:ln>
        </p:spPr>
        <p:txBody>
          <a:bodyPr vert="horz" wrap="square" lIns="0" tIns="17657" rIns="0" bIns="0" rtlCol="0">
            <a:spAutoFit/>
          </a:bodyPr>
          <a:lstStyle/>
          <a:p>
            <a:pPr marL="15356">
              <a:lnSpc>
                <a:spcPct val="100000"/>
              </a:lnSpc>
              <a:spcBef>
                <a:spcPts val="138"/>
              </a:spcBef>
            </a:pPr>
            <a:r>
              <a:rPr sz="1330" b="1" spc="-18" dirty="0">
                <a:latin typeface="+mn-lt"/>
                <a:cs typeface="Trebuchet MS"/>
              </a:rPr>
              <a:t>Design </a:t>
            </a:r>
            <a:r>
              <a:rPr sz="1330" b="1" spc="-42" dirty="0">
                <a:latin typeface="+mn-lt"/>
                <a:cs typeface="Trebuchet MS"/>
              </a:rPr>
              <a:t>by</a:t>
            </a:r>
            <a:r>
              <a:rPr sz="1330" b="1" spc="-520" dirty="0">
                <a:latin typeface="+mn-lt"/>
                <a:cs typeface="Trebuchet MS"/>
              </a:rPr>
              <a:t> </a:t>
            </a:r>
            <a:r>
              <a:rPr sz="1330" b="1" spc="-175" dirty="0">
                <a:latin typeface="+mn-lt"/>
                <a:cs typeface="Trebuchet MS"/>
              </a:rPr>
              <a:t>:</a:t>
            </a:r>
            <a:endParaRPr sz="1330" dirty="0">
              <a:latin typeface="+mn-lt"/>
              <a:cs typeface="Trebuchet M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FEF6D6B-C36F-345B-F264-147EEBF90492}"/>
              </a:ext>
            </a:extLst>
          </p:cNvPr>
          <p:cNvSpPr/>
          <p:nvPr userDrawn="1"/>
        </p:nvSpPr>
        <p:spPr>
          <a:xfrm>
            <a:off x="8018905" y="1006719"/>
            <a:ext cx="1654038" cy="30010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6"/>
          </a:p>
        </p:txBody>
      </p:sp>
      <p:sp>
        <p:nvSpPr>
          <p:cNvPr id="114" name="object 9">
            <a:extLst>
              <a:ext uri="{FF2B5EF4-FFF2-40B4-BE49-F238E27FC236}">
                <a16:creationId xmlns:a16="http://schemas.microsoft.com/office/drawing/2014/main" id="{9A8CE051-249F-7AE5-8EAB-A3DDF7D619D5}"/>
              </a:ext>
            </a:extLst>
          </p:cNvPr>
          <p:cNvSpPr txBox="1"/>
          <p:nvPr userDrawn="1"/>
        </p:nvSpPr>
        <p:spPr>
          <a:xfrm>
            <a:off x="8070081" y="1035276"/>
            <a:ext cx="488855" cy="222501"/>
          </a:xfrm>
          <a:prstGeom prst="rect">
            <a:avLst/>
          </a:prstGeom>
        </p:spPr>
        <p:txBody>
          <a:bodyPr vert="horz" wrap="square" lIns="0" tIns="17657" rIns="0" bIns="0" rtlCol="0">
            <a:spAutoFit/>
          </a:bodyPr>
          <a:lstStyle/>
          <a:p>
            <a:pPr marL="15356">
              <a:lnSpc>
                <a:spcPct val="100000"/>
              </a:lnSpc>
              <a:spcBef>
                <a:spcPts val="138"/>
              </a:spcBef>
            </a:pPr>
            <a:r>
              <a:rPr sz="1330" b="1" spc="-24" dirty="0">
                <a:latin typeface="+mn-lt"/>
                <a:cs typeface="Trebuchet MS"/>
              </a:rPr>
              <a:t>Date</a:t>
            </a:r>
            <a:r>
              <a:rPr sz="1330" b="1" spc="-314" dirty="0">
                <a:latin typeface="+mn-lt"/>
                <a:cs typeface="Trebuchet MS"/>
              </a:rPr>
              <a:t> </a:t>
            </a:r>
            <a:r>
              <a:rPr sz="1330" b="1" spc="-175" dirty="0">
                <a:latin typeface="+mn-lt"/>
                <a:cs typeface="Trebuchet MS"/>
              </a:rPr>
              <a:t>:</a:t>
            </a:r>
            <a:endParaRPr sz="1330" dirty="0">
              <a:latin typeface="+mn-lt"/>
              <a:cs typeface="Trebuchet MS"/>
            </a:endParaRPr>
          </a:p>
        </p:txBody>
      </p:sp>
      <p:sp>
        <p:nvSpPr>
          <p:cNvPr id="115" name="object 11">
            <a:extLst>
              <a:ext uri="{FF2B5EF4-FFF2-40B4-BE49-F238E27FC236}">
                <a16:creationId xmlns:a16="http://schemas.microsoft.com/office/drawing/2014/main" id="{D02240E8-F71B-E66E-458A-144CB17C81F9}"/>
              </a:ext>
            </a:extLst>
          </p:cNvPr>
          <p:cNvSpPr txBox="1"/>
          <p:nvPr userDrawn="1"/>
        </p:nvSpPr>
        <p:spPr>
          <a:xfrm>
            <a:off x="9738379" y="1042978"/>
            <a:ext cx="693294" cy="222501"/>
          </a:xfrm>
          <a:prstGeom prst="rect">
            <a:avLst/>
          </a:prstGeom>
        </p:spPr>
        <p:txBody>
          <a:bodyPr vert="horz" wrap="square" lIns="0" tIns="17657" rIns="0" bIns="0" rtlCol="0">
            <a:spAutoFit/>
          </a:bodyPr>
          <a:lstStyle/>
          <a:p>
            <a:pPr marL="15356">
              <a:lnSpc>
                <a:spcPct val="100000"/>
              </a:lnSpc>
              <a:spcBef>
                <a:spcPts val="138"/>
              </a:spcBef>
            </a:pPr>
            <a:r>
              <a:rPr sz="1330" b="1" spc="-91" dirty="0">
                <a:latin typeface="+mn-lt"/>
                <a:cs typeface="Trebuchet MS"/>
              </a:rPr>
              <a:t>Version</a:t>
            </a:r>
            <a:r>
              <a:rPr sz="1330" b="1" spc="-314" dirty="0">
                <a:latin typeface="+mn-lt"/>
                <a:cs typeface="Trebuchet MS"/>
              </a:rPr>
              <a:t> </a:t>
            </a:r>
            <a:r>
              <a:rPr sz="1330" b="1" spc="-175" dirty="0">
                <a:latin typeface="+mn-lt"/>
                <a:cs typeface="Trebuchet MS"/>
              </a:rPr>
              <a:t>:</a:t>
            </a:r>
            <a:endParaRPr sz="1330" dirty="0">
              <a:latin typeface="+mn-lt"/>
              <a:cs typeface="Trebuchet MS"/>
            </a:endParaRPr>
          </a:p>
        </p:txBody>
      </p:sp>
      <p:pic>
        <p:nvPicPr>
          <p:cNvPr id="116" name="Picture 2" descr="Segment free icon">
            <a:extLst>
              <a:ext uri="{FF2B5EF4-FFF2-40B4-BE49-F238E27FC236}">
                <a16:creationId xmlns:a16="http://schemas.microsoft.com/office/drawing/2014/main" id="{E697FB6D-6020-238F-26A0-9EE237CF5D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651" y="4543282"/>
            <a:ext cx="355329" cy="3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78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BD98B8F8-DFCA-112D-2135-69ADC9E04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9" r="9322"/>
          <a:stretch/>
        </p:blipFill>
        <p:spPr>
          <a:xfrm>
            <a:off x="201" y="10"/>
            <a:ext cx="12191980" cy="6857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854C50-9E44-6571-E1F9-0E2C1B96F1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86" y="894328"/>
            <a:ext cx="5458224" cy="574983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7E384-5D0E-A825-0FF9-CEE13920165E}"/>
              </a:ext>
            </a:extLst>
          </p:cNvPr>
          <p:cNvGrpSpPr/>
          <p:nvPr userDrawn="1"/>
        </p:nvGrpSpPr>
        <p:grpSpPr>
          <a:xfrm>
            <a:off x="4545260" y="2657485"/>
            <a:ext cx="7627661" cy="4196078"/>
            <a:chOff x="4545260" y="2657485"/>
            <a:chExt cx="7627661" cy="4196078"/>
          </a:xfrm>
        </p:grpSpPr>
        <p:pic>
          <p:nvPicPr>
            <p:cNvPr id="26" name="Picture 44">
              <a:extLst>
                <a:ext uri="{FF2B5EF4-FFF2-40B4-BE49-F238E27FC236}">
                  <a16:creationId xmlns:a16="http://schemas.microsoft.com/office/drawing/2014/main" id="{F0207D9F-E77E-539C-4E5F-6C7B7ECE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2895">
              <a:off x="9075950" y="2657485"/>
              <a:ext cx="2746055" cy="1236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11C4E95-447F-E1E5-7827-473E691F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478" y="3984026"/>
              <a:ext cx="2629754" cy="2301208"/>
            </a:xfrm>
            <a:prstGeom prst="rect">
              <a:avLst/>
            </a:prstGeom>
          </p:spPr>
        </p:pic>
        <p:pic>
          <p:nvPicPr>
            <p:cNvPr id="28" name="Picture 47">
              <a:extLst>
                <a:ext uri="{FF2B5EF4-FFF2-40B4-BE49-F238E27FC236}">
                  <a16:creationId xmlns:a16="http://schemas.microsoft.com/office/drawing/2014/main" id="{15543252-DE31-E23F-5F2E-91C94EDD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695" y="3746110"/>
              <a:ext cx="3343730" cy="259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8">
              <a:extLst>
                <a:ext uri="{FF2B5EF4-FFF2-40B4-BE49-F238E27FC236}">
                  <a16:creationId xmlns:a16="http://schemas.microsoft.com/office/drawing/2014/main" id="{1E927281-6031-F83C-E40C-5AE3D148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7" t="10452" r="19530" b="12926"/>
            <a:stretch>
              <a:fillRect/>
            </a:stretch>
          </p:blipFill>
          <p:spPr bwMode="auto">
            <a:xfrm>
              <a:off x="9613339" y="4897637"/>
              <a:ext cx="2559582" cy="19128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67F504-84A1-07F6-8D73-2E9841739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1"/>
            <a:stretch/>
          </p:blipFill>
          <p:spPr>
            <a:xfrm>
              <a:off x="4545260" y="4687412"/>
              <a:ext cx="4627786" cy="2166151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CF0160F6-7F5D-D460-1D91-ABFA741342E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079" y="332470"/>
            <a:ext cx="1155947" cy="206010"/>
          </a:xfrm>
          <a:prstGeom prst="rect">
            <a:avLst/>
          </a:prstGeom>
        </p:spPr>
      </p:pic>
      <p:pic>
        <p:nvPicPr>
          <p:cNvPr id="32" name="Picture 3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5483B52-E9B0-C615-1622-C59D090C23C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24" y="330622"/>
            <a:ext cx="804221" cy="207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9B28DB-EBEC-7E5D-8171-F5A1E92C62A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8" y="177054"/>
            <a:ext cx="1807126" cy="3614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2F654A-A673-2DC0-8D6A-48391BA996DC}"/>
              </a:ext>
            </a:extLst>
          </p:cNvPr>
          <p:cNvSpPr txBox="1"/>
          <p:nvPr userDrawn="1"/>
        </p:nvSpPr>
        <p:spPr>
          <a:xfrm>
            <a:off x="421774" y="623569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yriad Pro" panose="020B0503030403020204" pitchFamily="34" charset="0"/>
              </a:rPr>
              <a:t>Strong, Independent, Competitive</a:t>
            </a:r>
            <a:endParaRPr lang="en-ID" sz="20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671C6C-7F18-3F72-9D0C-F31E38031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4" r="19958"/>
          <a:stretch/>
        </p:blipFill>
        <p:spPr>
          <a:xfrm>
            <a:off x="1827649" y="5778683"/>
            <a:ext cx="310499" cy="3116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9470D68-7363-A212-621F-3F16961DB4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1"/>
          <a:stretch/>
        </p:blipFill>
        <p:spPr>
          <a:xfrm>
            <a:off x="527260" y="5775704"/>
            <a:ext cx="311922" cy="31163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306345E-572E-0370-DC12-36FF89A2D693}"/>
              </a:ext>
            </a:extLst>
          </p:cNvPr>
          <p:cNvSpPr txBox="1"/>
          <p:nvPr userDrawn="1"/>
        </p:nvSpPr>
        <p:spPr>
          <a:xfrm>
            <a:off x="2073248" y="5769600"/>
            <a:ext cx="960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kumimoji="0" sz="1000" b="0" i="0" u="none" strike="noStrike" cap="none" spc="0" normalizeH="0" baseline="0">
                <a:ln>
                  <a:noFill/>
                </a:ln>
                <a:solidFill>
                  <a:srgbClr val="1796A4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pPr algn="just" defTabSz="1219170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Defend ID</a:t>
            </a:r>
            <a:endParaRPr lang="en-US" sz="1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44F0FC-C6CD-B2A2-4C58-B177A3DA0965}"/>
              </a:ext>
            </a:extLst>
          </p:cNvPr>
          <p:cNvSpPr txBox="1"/>
          <p:nvPr userDrawn="1"/>
        </p:nvSpPr>
        <p:spPr>
          <a:xfrm>
            <a:off x="460209" y="5390118"/>
            <a:ext cx="1479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kumimoji="0" sz="1000" b="0" i="0" u="none" strike="noStrike" cap="none" spc="0" normalizeH="0" baseline="0">
                <a:ln>
                  <a:noFill/>
                </a:ln>
                <a:solidFill>
                  <a:srgbClr val="1796A4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pPr algn="just" defTabSz="1219170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www.defend.id</a:t>
            </a:r>
            <a:endParaRPr lang="en-US" sz="1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11E2AE-85F8-E843-21E6-F7B1C8B36DF7}"/>
              </a:ext>
            </a:extLst>
          </p:cNvPr>
          <p:cNvSpPr txBox="1"/>
          <p:nvPr userDrawn="1"/>
        </p:nvSpPr>
        <p:spPr>
          <a:xfrm>
            <a:off x="787634" y="5762713"/>
            <a:ext cx="1041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kumimoji="0" sz="1000" b="0" i="0" u="none" strike="noStrike" cap="none" spc="0" normalizeH="0" baseline="0">
                <a:ln>
                  <a:noFill/>
                </a:ln>
                <a:solidFill>
                  <a:srgbClr val="1796A4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pPr algn="just" defTabSz="1219170"/>
            <a:r>
              <a:rPr lang="en-US" sz="1400" dirty="0" err="1">
                <a:solidFill>
                  <a:schemeClr val="bg1"/>
                </a:solidFill>
                <a:latin typeface="Myriad Pro" panose="020B0503030403020204" pitchFamily="34" charset="0"/>
              </a:rPr>
              <a:t>defend_id</a:t>
            </a:r>
            <a:endParaRPr lang="en-US" sz="14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9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73E09-C8F4-4765-A470-2A01EBD4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AE48D-89C8-4E5D-96F0-615766797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0352-E1AF-443A-A5D8-92E94EB15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0D2A7-B707-4ADE-9939-9C9E8502C5A8}" type="datetimeFigureOut">
              <a:rPr lang="en-ID" smtClean="0"/>
              <a:t>14/03/2024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55843-4940-4B57-A1BE-37FA62813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38DA2-3E4D-4017-BFBE-346085E60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BE3FD-D0F9-400D-AE21-200353E644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951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7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417DFC8-001E-48A6-B039-529C0C161882}"/>
              </a:ext>
            </a:extLst>
          </p:cNvPr>
          <p:cNvSpPr txBox="1"/>
          <p:nvPr/>
        </p:nvSpPr>
        <p:spPr>
          <a:xfrm>
            <a:off x="475336" y="1717105"/>
            <a:ext cx="10848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</a:rPr>
              <a:t>HATI-HATI PASCA PILPRES 2024, PENGARUH POLITIK KE SAHAM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E5EE4-4B58-494D-A792-D6C308AC74A1}"/>
              </a:ext>
            </a:extLst>
          </p:cNvPr>
          <p:cNvSpPr txBox="1"/>
          <p:nvPr/>
        </p:nvSpPr>
        <p:spPr>
          <a:xfrm>
            <a:off x="471532" y="3027197"/>
            <a:ext cx="412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white"/>
                </a:solidFill>
                <a:latin typeface="Myriad Pro" panose="020B0503030403020204" pitchFamily="34" charset="0"/>
              </a:rPr>
              <a:t>Tanggal</a:t>
            </a:r>
            <a:r>
              <a:rPr lang="en-US" dirty="0">
                <a:solidFill>
                  <a:prstClr val="white"/>
                </a:solidFill>
                <a:latin typeface="Myriad Pro" panose="020B0503030403020204" pitchFamily="34" charset="0"/>
              </a:rPr>
              <a:t> : 14-03-2024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3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1;p61">
            <a:extLst>
              <a:ext uri="{FF2B5EF4-FFF2-40B4-BE49-F238E27FC236}">
                <a16:creationId xmlns:a16="http://schemas.microsoft.com/office/drawing/2014/main" id="{B727EB05-EA62-FE17-1610-0A5C785591A7}"/>
              </a:ext>
            </a:extLst>
          </p:cNvPr>
          <p:cNvSpPr txBox="1"/>
          <p:nvPr/>
        </p:nvSpPr>
        <p:spPr>
          <a:xfrm>
            <a:off x="986718" y="1026782"/>
            <a:ext cx="3639100" cy="4993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ts val="1560"/>
              </a:lnSpc>
              <a:buClr>
                <a:schemeClr val="dk1"/>
              </a:buClr>
              <a:buSzPts val="1000"/>
            </a:pP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Momentum</a:t>
            </a:r>
            <a:endParaRPr lang="en-ID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520;p80">
            <a:extLst>
              <a:ext uri="{FF2B5EF4-FFF2-40B4-BE49-F238E27FC236}">
                <a16:creationId xmlns:a16="http://schemas.microsoft.com/office/drawing/2014/main" id="{05C23884-D0E5-8BCF-D5A7-4A48E3A7BD20}"/>
              </a:ext>
            </a:extLst>
          </p:cNvPr>
          <p:cNvSpPr txBox="1"/>
          <p:nvPr/>
        </p:nvSpPr>
        <p:spPr>
          <a:xfrm>
            <a:off x="0" y="375623"/>
            <a:ext cx="10121937" cy="54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3366"/>
              </a:buClr>
              <a:buSzPts val="1200"/>
            </a:pP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MEQQI (Momentum, Edge, Quantitative, Qualitative &amp; Investigative) (1) </a:t>
            </a:r>
            <a:endParaRPr sz="20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751;p61">
            <a:extLst>
              <a:ext uri="{FF2B5EF4-FFF2-40B4-BE49-F238E27FC236}">
                <a16:creationId xmlns:a16="http://schemas.microsoft.com/office/drawing/2014/main" id="{EEFF6AA4-DE33-773E-AEAD-DD52E509B917}"/>
              </a:ext>
            </a:extLst>
          </p:cNvPr>
          <p:cNvSpPr txBox="1"/>
          <p:nvPr/>
        </p:nvSpPr>
        <p:spPr>
          <a:xfrm>
            <a:off x="6914274" y="1026782"/>
            <a:ext cx="3639100" cy="4993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ts val="1560"/>
              </a:lnSpc>
              <a:buClr>
                <a:schemeClr val="dk1"/>
              </a:buClr>
              <a:buSzPts val="1000"/>
            </a:pPr>
            <a:r>
              <a:rPr lang="en-US" b="1" dirty="0">
                <a:latin typeface="+mj-lt"/>
                <a:ea typeface="Open Sans"/>
                <a:cs typeface="Open Sans"/>
                <a:sym typeface="Open Sans"/>
              </a:rPr>
              <a:t>Edge </a:t>
            </a:r>
            <a:endParaRPr lang="en-ID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0240D6-F0D8-667D-C135-42F61727BEC2}"/>
              </a:ext>
            </a:extLst>
          </p:cNvPr>
          <p:cNvSpPr txBox="1"/>
          <p:nvPr/>
        </p:nvSpPr>
        <p:spPr>
          <a:xfrm>
            <a:off x="398853" y="3429000"/>
            <a:ext cx="48148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Strategi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berbisnis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atau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berinvestasi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memanfaatkan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momen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-momen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besar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mendapatkan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keuntungan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besar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seperti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momen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pemilu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dan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adanya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pembangunan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Ibu Kota Nusantara (IKN).</a:t>
            </a:r>
          </a:p>
          <a:p>
            <a:pPr marL="88900" indent="-8890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Momentum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dapat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diperoleh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melalui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banyak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hal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seperti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interaksi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bisnis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diskusi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meeting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klien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7CF6F-55FE-9D2A-E13F-305F913EE5C3}"/>
              </a:ext>
            </a:extLst>
          </p:cNvPr>
          <p:cNvSpPr txBox="1"/>
          <p:nvPr/>
        </p:nvSpPr>
        <p:spPr>
          <a:xfrm>
            <a:off x="6326410" y="3429000"/>
            <a:ext cx="481483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Kelebihan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yang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ada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di </a:t>
            </a:r>
            <a:r>
              <a:rPr lang="en-US" sz="18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diri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seseorang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yang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diperoleh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bukan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dari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pembelajaran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formal,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tetapi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diperoleh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melalui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pemahaman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pengalaman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sehari-hari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telah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dilalui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suatu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industri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tertentu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</a:t>
            </a:r>
          </a:p>
          <a:p>
            <a:pPr marL="88900" indent="-8890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Sebagai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contoh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seseorang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memiliki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edge di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bidang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edukasi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atau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FMCG (</a:t>
            </a:r>
            <a:r>
              <a:rPr lang="en-US" sz="1800" i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Fast Moving Consumer Goods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). </a:t>
            </a:r>
            <a:endParaRPr lang="en-US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2D64DB-02CE-074C-24A0-D1A4C26B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836" y="1705930"/>
            <a:ext cx="1327977" cy="132797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A1322D-B80C-8306-BBF4-7D5F59C4BA23}"/>
              </a:ext>
            </a:extLst>
          </p:cNvPr>
          <p:cNvCxnSpPr/>
          <p:nvPr/>
        </p:nvCxnSpPr>
        <p:spPr>
          <a:xfrm>
            <a:off x="5743074" y="1026782"/>
            <a:ext cx="0" cy="5455595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2B2207-7489-A9BC-6481-6F4E9E5734DA}"/>
              </a:ext>
            </a:extLst>
          </p:cNvPr>
          <p:cNvCxnSpPr/>
          <p:nvPr/>
        </p:nvCxnSpPr>
        <p:spPr>
          <a:xfrm>
            <a:off x="5821046" y="1026782"/>
            <a:ext cx="0" cy="5455595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E110910-9BA1-BFD9-3033-14D1974A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69" y="1705930"/>
            <a:ext cx="2651398" cy="14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1;p61">
            <a:extLst>
              <a:ext uri="{FF2B5EF4-FFF2-40B4-BE49-F238E27FC236}">
                <a16:creationId xmlns:a16="http://schemas.microsoft.com/office/drawing/2014/main" id="{84F16703-5D3E-E12B-1F77-46ED7974C581}"/>
              </a:ext>
            </a:extLst>
          </p:cNvPr>
          <p:cNvSpPr txBox="1"/>
          <p:nvPr/>
        </p:nvSpPr>
        <p:spPr>
          <a:xfrm>
            <a:off x="914528" y="1026781"/>
            <a:ext cx="3639100" cy="4993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ts val="1560"/>
              </a:lnSpc>
              <a:buClr>
                <a:schemeClr val="dk1"/>
              </a:buClr>
              <a:buSzPts val="1000"/>
            </a:pP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Quantitative, Qualitative </a:t>
            </a:r>
            <a:endParaRPr lang="en-ID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1520;p80">
            <a:extLst>
              <a:ext uri="{FF2B5EF4-FFF2-40B4-BE49-F238E27FC236}">
                <a16:creationId xmlns:a16="http://schemas.microsoft.com/office/drawing/2014/main" id="{287F9C7C-9E5C-9667-8589-67C4080C9702}"/>
              </a:ext>
            </a:extLst>
          </p:cNvPr>
          <p:cNvSpPr txBox="1"/>
          <p:nvPr/>
        </p:nvSpPr>
        <p:spPr>
          <a:xfrm>
            <a:off x="0" y="375623"/>
            <a:ext cx="10121937" cy="54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3366"/>
              </a:buClr>
              <a:buSzPts val="1200"/>
            </a:pP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MEQQI (Momentum, Edge, Quantitative, Qualitative &amp; Investigative) (2) </a:t>
            </a:r>
            <a:endParaRPr sz="20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51;p61">
            <a:extLst>
              <a:ext uri="{FF2B5EF4-FFF2-40B4-BE49-F238E27FC236}">
                <a16:creationId xmlns:a16="http://schemas.microsoft.com/office/drawing/2014/main" id="{DE51F393-D498-D9EB-3052-6C6054A6FC9B}"/>
              </a:ext>
            </a:extLst>
          </p:cNvPr>
          <p:cNvSpPr txBox="1"/>
          <p:nvPr/>
        </p:nvSpPr>
        <p:spPr>
          <a:xfrm>
            <a:off x="6693044" y="1026781"/>
            <a:ext cx="3639100" cy="4993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ts val="1560"/>
              </a:lnSpc>
              <a:buClr>
                <a:schemeClr val="dk1"/>
              </a:buClr>
              <a:buSzPts val="1000"/>
            </a:pPr>
            <a:r>
              <a:rPr lang="en-US" b="1" dirty="0" err="1">
                <a:latin typeface="+mj-lt"/>
                <a:ea typeface="Open Sans"/>
                <a:cs typeface="Open Sans"/>
                <a:sym typeface="Open Sans"/>
              </a:rPr>
              <a:t>Investitagive</a:t>
            </a:r>
            <a:r>
              <a:rPr lang="en-US" b="1" dirty="0">
                <a:latin typeface="+mj-lt"/>
                <a:ea typeface="Open Sans"/>
                <a:cs typeface="Open Sans"/>
                <a:sym typeface="Open Sans"/>
              </a:rPr>
              <a:t> </a:t>
            </a:r>
            <a:endParaRPr lang="en-ID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B7B1E9-AC1D-BDD5-80A9-FDD9E508527A}"/>
              </a:ext>
            </a:extLst>
          </p:cNvPr>
          <p:cNvSpPr txBox="1"/>
          <p:nvPr/>
        </p:nvSpPr>
        <p:spPr>
          <a:xfrm>
            <a:off x="398853" y="3634951"/>
            <a:ext cx="481483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Quantitative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: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Ilmu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investasi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berdasarkan</a:t>
            </a: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fundamental investing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berkonsentrasi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pada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laporan</a:t>
            </a: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keuangan</a:t>
            </a: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laba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rugi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neraca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arus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kas,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dll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</a:t>
            </a:r>
          </a:p>
          <a:p>
            <a:pPr marL="88900" indent="-8890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Qualitative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: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Ilmu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investasi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berdasarkan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asumsi</a:t>
            </a: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tentang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masa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depan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dibuat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berdasarkan</a:t>
            </a: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kualitas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seperti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asumsi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evaluasi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subjektif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dari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founder yang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berpengalaman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60316-695D-DE5F-56E2-22D33E9A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1" y="1773439"/>
            <a:ext cx="2582779" cy="16142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9CD17B-56F0-13EC-74A0-0B75D99F183B}"/>
              </a:ext>
            </a:extLst>
          </p:cNvPr>
          <p:cNvCxnSpPr/>
          <p:nvPr/>
        </p:nvCxnSpPr>
        <p:spPr>
          <a:xfrm>
            <a:off x="5743074" y="1026782"/>
            <a:ext cx="0" cy="5455595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DB4C84-115D-E970-1E49-D870A4406BFF}"/>
              </a:ext>
            </a:extLst>
          </p:cNvPr>
          <p:cNvCxnSpPr/>
          <p:nvPr/>
        </p:nvCxnSpPr>
        <p:spPr>
          <a:xfrm>
            <a:off x="5821046" y="1026782"/>
            <a:ext cx="0" cy="5455595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85CF0AC-3BB0-135C-ED8B-B03F5FE72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07" y="1709019"/>
            <a:ext cx="2619375" cy="1743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E50670-2FBB-D3EC-4203-097DA7E57CD6}"/>
              </a:ext>
            </a:extLst>
          </p:cNvPr>
          <p:cNvSpPr txBox="1"/>
          <p:nvPr/>
        </p:nvSpPr>
        <p:spPr>
          <a:xfrm>
            <a:off x="6272465" y="3634951"/>
            <a:ext cx="48148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indent="-8890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Investigative :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Pendekatan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melibatkan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penelitian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mendalam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analisis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terhadap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informasi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mungkin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tidak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diketahui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secara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umum</a:t>
            </a:r>
            <a:r>
              <a:rPr lang="en-US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98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D69AA-1394-9BEA-6010-FBDBCD131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51;p61">
            <a:extLst>
              <a:ext uri="{FF2B5EF4-FFF2-40B4-BE49-F238E27FC236}">
                <a16:creationId xmlns:a16="http://schemas.microsoft.com/office/drawing/2014/main" id="{74745F3C-2886-B117-B63A-0B2FCEC867F9}"/>
              </a:ext>
            </a:extLst>
          </p:cNvPr>
          <p:cNvSpPr txBox="1"/>
          <p:nvPr/>
        </p:nvSpPr>
        <p:spPr>
          <a:xfrm>
            <a:off x="2857500" y="1011062"/>
            <a:ext cx="8640000" cy="12240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1450" indent="-17145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Perlunya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memonitor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global Events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berbisnis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/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berinvestasi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salah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satunya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dengan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memperhatikan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berita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global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melalui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layanan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News Data IO.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Dengan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mengetahui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momen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perkembangan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berita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terkini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di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seluruh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dunia,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maka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kita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dapat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mengumpulkan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berbagai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sumber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data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eksternal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kemudian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digunakan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analisa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bisnis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untuk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menciptakan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strategi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bisnis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akurat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efektif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6" name="Google Shape;751;p61">
            <a:extLst>
              <a:ext uri="{FF2B5EF4-FFF2-40B4-BE49-F238E27FC236}">
                <a16:creationId xmlns:a16="http://schemas.microsoft.com/office/drawing/2014/main" id="{92478D17-D02A-2799-548D-0ADD3410D526}"/>
              </a:ext>
            </a:extLst>
          </p:cNvPr>
          <p:cNvSpPr txBox="1"/>
          <p:nvPr/>
        </p:nvSpPr>
        <p:spPr>
          <a:xfrm>
            <a:off x="2857500" y="5408226"/>
            <a:ext cx="8640000" cy="115771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1450" indent="-17145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fi-FI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Perlunya </a:t>
            </a:r>
            <a:r>
              <a:rPr lang="fi-FI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membangun kompetensi </a:t>
            </a:r>
            <a:r>
              <a:rPr lang="fi-FI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dan </a:t>
            </a:r>
            <a:r>
              <a:rPr lang="fi-FI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memperdalam pengetahuan </a:t>
            </a:r>
            <a:r>
              <a:rPr lang="fi-FI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 dalam sektor bisnis. Hal ini sangat penting karena  kemampuan seseorang berkembang melalui rutinitas dan aktivitas sehari-hari. Dengan memiliki kompetensi yang kuat dalam suatu bidang tertentu, maka kita dapat membuat keputusan investasi bisnis yang lebih bijak berdasarkan pemahaman dan kompetensi yang sudah dimiliki.</a:t>
            </a:r>
          </a:p>
        </p:txBody>
      </p:sp>
      <p:sp>
        <p:nvSpPr>
          <p:cNvPr id="12" name="Google Shape;751;p61">
            <a:extLst>
              <a:ext uri="{FF2B5EF4-FFF2-40B4-BE49-F238E27FC236}">
                <a16:creationId xmlns:a16="http://schemas.microsoft.com/office/drawing/2014/main" id="{DB0F71CD-BB5C-C7CD-FE7C-8426815AAE04}"/>
              </a:ext>
            </a:extLst>
          </p:cNvPr>
          <p:cNvSpPr txBox="1"/>
          <p:nvPr/>
        </p:nvSpPr>
        <p:spPr>
          <a:xfrm>
            <a:off x="2866860" y="2295327"/>
            <a:ext cx="8640000" cy="13680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1450" indent="-17145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Perlunya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mempelajari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i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Finance Analysis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seperti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laporan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keuangan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Bennix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menyampaikan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bahwa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aspek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quantitative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berkonsentrasi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pada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laporan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keuangan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hanya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memiliki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bobot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30%.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Namun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demikian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laporan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keuangan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dapat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memberikan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gambaran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tentang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kinerja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Perusahaan di masa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lalu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Dengan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menganalisis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laporan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keuangan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kita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dapat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mengevaluasi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seberapa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baik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perusahaan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telah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beroperasi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menghasilkan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keuntungan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di masa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lalu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serta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memahami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posisi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keuangan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Perusahaan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saat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</a:t>
            </a:r>
            <a:endParaRPr sz="1300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520;p80">
            <a:extLst>
              <a:ext uri="{FF2B5EF4-FFF2-40B4-BE49-F238E27FC236}">
                <a16:creationId xmlns:a16="http://schemas.microsoft.com/office/drawing/2014/main" id="{94EEB0B9-C361-EB9F-1DC2-DB3B81A985A0}"/>
              </a:ext>
            </a:extLst>
          </p:cNvPr>
          <p:cNvSpPr txBox="1"/>
          <p:nvPr/>
        </p:nvSpPr>
        <p:spPr>
          <a:xfrm>
            <a:off x="0" y="349310"/>
            <a:ext cx="10121937" cy="54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3366"/>
              </a:buClr>
              <a:buSzPts val="1200"/>
            </a:pPr>
            <a:r>
              <a:rPr lang="en-US" sz="2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Hubungan</a:t>
            </a: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Konsep</a:t>
            </a: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MTD dan </a:t>
            </a:r>
            <a:r>
              <a:rPr lang="en-US" sz="2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Konsep</a:t>
            </a: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MEQQI </a:t>
            </a:r>
            <a:r>
              <a:rPr lang="en-US" sz="2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Bisnis</a:t>
            </a: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-US" sz="2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Investasi</a:t>
            </a: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6C8B29-90DE-5DE5-7EC1-E8C19CC3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1" y="1110781"/>
            <a:ext cx="2002637" cy="1128759"/>
          </a:xfrm>
          <a:prstGeom prst="rect">
            <a:avLst/>
          </a:prstGeom>
        </p:spPr>
      </p:pic>
      <p:pic>
        <p:nvPicPr>
          <p:cNvPr id="2050" name="Picture 2" descr="Quantitative Images – Browse 4,981 Stock Photos, Vectors, and Video | Adobe  Stock">
            <a:extLst>
              <a:ext uri="{FF2B5EF4-FFF2-40B4-BE49-F238E27FC236}">
                <a16:creationId xmlns:a16="http://schemas.microsoft.com/office/drawing/2014/main" id="{06ECFF53-D7B8-2A5E-1A1B-9DCC3EE3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7" y="2812101"/>
            <a:ext cx="2002637" cy="133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751;p61">
            <a:extLst>
              <a:ext uri="{FF2B5EF4-FFF2-40B4-BE49-F238E27FC236}">
                <a16:creationId xmlns:a16="http://schemas.microsoft.com/office/drawing/2014/main" id="{17E38656-BACA-EB68-07D4-8ACCA2B6D447}"/>
              </a:ext>
            </a:extLst>
          </p:cNvPr>
          <p:cNvSpPr txBox="1"/>
          <p:nvPr/>
        </p:nvSpPr>
        <p:spPr>
          <a:xfrm>
            <a:off x="2866860" y="3718554"/>
            <a:ext cx="8640000" cy="15120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71450" indent="-171450" algn="just">
              <a:buClr>
                <a:schemeClr val="dk1"/>
              </a:buClr>
              <a:buSzPts val="1000"/>
              <a:buFont typeface="Wingdings" panose="05000000000000000000" pitchFamily="2" charset="2"/>
              <a:buChar char="§"/>
            </a:pP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Pentingnya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mempelajari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Finance Analysis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hal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aspek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qualitative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Bennix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menyampaikan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bahwa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aspek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qualitative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memiliki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bobot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lebih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tinggi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dibanding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aspek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quantitative,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yaitu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sebesar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70%. Hal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menekankan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untuk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tidak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hanya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mengandalkan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data quantitative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semata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karena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laporan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keuangan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hanya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mencerminkan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informasi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di masa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lalu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Kredibilitas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seorang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founder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atau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pimpinan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suatu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Perusahaan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menjadi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krusial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menilai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prospek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bisnis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ke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depannya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Asumsi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analisis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keuangan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dari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seorang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founder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memiliki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dampak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signifikan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pengambilan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keputusan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bisnis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investasi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di masa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datang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</a:t>
            </a:r>
            <a:endParaRPr sz="1300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E376126-FCC7-C154-0599-CAA4BD7670B9}"/>
              </a:ext>
            </a:extLst>
          </p:cNvPr>
          <p:cNvSpPr/>
          <p:nvPr/>
        </p:nvSpPr>
        <p:spPr>
          <a:xfrm>
            <a:off x="2424674" y="3397891"/>
            <a:ext cx="432826" cy="1498602"/>
          </a:xfrm>
          <a:prstGeom prst="lef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6D07C8-C022-6F60-480C-93A109FE5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94" b="29948"/>
          <a:stretch/>
        </p:blipFill>
        <p:spPr>
          <a:xfrm>
            <a:off x="422037" y="4147192"/>
            <a:ext cx="2002637" cy="936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945065-535A-045B-DCE0-3B56885F33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621" b="30248"/>
          <a:stretch/>
        </p:blipFill>
        <p:spPr>
          <a:xfrm>
            <a:off x="386460" y="5707236"/>
            <a:ext cx="2073788" cy="70781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64B9E0-A1E4-6314-6DAB-56C3C0C1948D}"/>
              </a:ext>
            </a:extLst>
          </p:cNvPr>
          <p:cNvCxnSpPr>
            <a:cxnSpLocks/>
          </p:cNvCxnSpPr>
          <p:nvPr/>
        </p:nvCxnSpPr>
        <p:spPr>
          <a:xfrm>
            <a:off x="2447560" y="1623062"/>
            <a:ext cx="3960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5A2229-330D-A096-C0AD-A93CA1A7EA61}"/>
              </a:ext>
            </a:extLst>
          </p:cNvPr>
          <p:cNvCxnSpPr>
            <a:cxnSpLocks/>
          </p:cNvCxnSpPr>
          <p:nvPr/>
        </p:nvCxnSpPr>
        <p:spPr>
          <a:xfrm>
            <a:off x="2438200" y="5946999"/>
            <a:ext cx="3960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6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20;p80">
            <a:extLst>
              <a:ext uri="{FF2B5EF4-FFF2-40B4-BE49-F238E27FC236}">
                <a16:creationId xmlns:a16="http://schemas.microsoft.com/office/drawing/2014/main" id="{342C1EA3-2AB3-4A1F-9FD0-8552103903D4}"/>
              </a:ext>
            </a:extLst>
          </p:cNvPr>
          <p:cNvSpPr txBox="1"/>
          <p:nvPr/>
        </p:nvSpPr>
        <p:spPr>
          <a:xfrm>
            <a:off x="0" y="349310"/>
            <a:ext cx="10121937" cy="54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3366"/>
              </a:buClr>
              <a:buSzPts val="1200"/>
            </a:pP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PASCA PILPRES 2024, </a:t>
            </a:r>
            <a:r>
              <a:rPr lang="en-US" sz="2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Pengaruh</a:t>
            </a: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Politik</a:t>
            </a: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ke</a:t>
            </a:r>
            <a:r>
              <a:rPr lang="en-US" sz="20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Saham</a:t>
            </a:r>
            <a:endParaRPr sz="20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0D7F8-09D3-CFDA-49A9-A587C4FC8C42}"/>
              </a:ext>
            </a:extLst>
          </p:cNvPr>
          <p:cNvSpPr txBox="1"/>
          <p:nvPr/>
        </p:nvSpPr>
        <p:spPr>
          <a:xfrm>
            <a:off x="332262" y="3392051"/>
            <a:ext cx="4292894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Sebagai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sebuah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peristiwa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politik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,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ajang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pemilu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1" i="0" dirty="0" err="1">
                <a:solidFill>
                  <a:srgbClr val="3B3D42"/>
                </a:solidFill>
                <a:effectLst/>
                <a:latin typeface="Ebrima Font"/>
              </a:rPr>
              <a:t>Presiden</a:t>
            </a:r>
            <a:r>
              <a:rPr lang="en-ID" b="1" i="0" dirty="0">
                <a:solidFill>
                  <a:srgbClr val="3B3D42"/>
                </a:solidFill>
                <a:effectLst/>
                <a:latin typeface="Ebrima Font"/>
              </a:rPr>
              <a:t> dan Wakil </a:t>
            </a:r>
            <a:r>
              <a:rPr lang="en-ID" b="1" i="0" dirty="0" err="1">
                <a:solidFill>
                  <a:srgbClr val="3B3D42"/>
                </a:solidFill>
                <a:effectLst/>
                <a:latin typeface="Ebrima Font"/>
              </a:rPr>
              <a:t>Presiden</a:t>
            </a:r>
            <a:r>
              <a:rPr lang="en-ID" b="1" i="0" dirty="0">
                <a:solidFill>
                  <a:srgbClr val="3B3D42"/>
                </a:solidFill>
                <a:effectLst/>
                <a:latin typeface="Ebrima Font"/>
              </a:rPr>
              <a:t> 2024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berpotensi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memberikan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dampak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terhadap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sektor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pasar modal, salah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satunya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 </a:t>
            </a:r>
            <a:r>
              <a:rPr lang="en-ID" b="0" i="0" dirty="0" err="1">
                <a:solidFill>
                  <a:srgbClr val="3B3D42"/>
                </a:solidFill>
                <a:effectLst/>
                <a:latin typeface="Ebrima Font"/>
              </a:rPr>
              <a:t>saham</a:t>
            </a:r>
            <a:r>
              <a:rPr lang="en-ID" b="0" i="0" dirty="0">
                <a:solidFill>
                  <a:srgbClr val="3B3D42"/>
                </a:solidFill>
                <a:effectLst/>
                <a:latin typeface="Ebrima Font"/>
              </a:rPr>
              <a:t>.</a:t>
            </a:r>
            <a:endParaRPr lang="en-ID" dirty="0"/>
          </a:p>
        </p:txBody>
      </p:sp>
      <p:sp>
        <p:nvSpPr>
          <p:cNvPr id="7" name="Google Shape;751;p61">
            <a:extLst>
              <a:ext uri="{FF2B5EF4-FFF2-40B4-BE49-F238E27FC236}">
                <a16:creationId xmlns:a16="http://schemas.microsoft.com/office/drawing/2014/main" id="{2318A1FF-E26A-F7C2-4F75-6E46F435EFB6}"/>
              </a:ext>
            </a:extLst>
          </p:cNvPr>
          <p:cNvSpPr txBox="1"/>
          <p:nvPr/>
        </p:nvSpPr>
        <p:spPr>
          <a:xfrm>
            <a:off x="5071729" y="1271571"/>
            <a:ext cx="6447035" cy="16514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buClr>
                <a:schemeClr val="dk1"/>
              </a:buClr>
              <a:buSzPts val="1000"/>
            </a:pP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  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Kebijakan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Ekonomi </a:t>
            </a:r>
          </a:p>
          <a:p>
            <a:pPr marL="180975" algn="just">
              <a:buClr>
                <a:schemeClr val="dk1"/>
              </a:buClr>
              <a:buSzPts val="1000"/>
            </a:pP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Pasca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pemilu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pasar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saham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mungkin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bereaksi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terhadap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kebijakan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ekonomi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dijanjikan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oleh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Capres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baru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Sebagai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contoh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Capres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melanjutkan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kebijakan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hilirisasi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industrialisasi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komoditas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tambang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Jika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ada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kebijakan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dianggap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menguntungkan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bagi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perusahaan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sektor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tertentu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maka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saham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sektor-sektor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tersebut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mungkin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mengalami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kenaikan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400" b="0" i="0" dirty="0" err="1">
                <a:solidFill>
                  <a:srgbClr val="0D0D0D"/>
                </a:solidFill>
                <a:effectLst/>
                <a:latin typeface="Söhne"/>
              </a:rPr>
              <a:t>harga</a:t>
            </a:r>
            <a:r>
              <a:rPr lang="en-ID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sz="1300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751;p61">
            <a:extLst>
              <a:ext uri="{FF2B5EF4-FFF2-40B4-BE49-F238E27FC236}">
                <a16:creationId xmlns:a16="http://schemas.microsoft.com/office/drawing/2014/main" id="{A51BFB1F-767E-90CC-6381-8BF4E1C052CA}"/>
              </a:ext>
            </a:extLst>
          </p:cNvPr>
          <p:cNvSpPr txBox="1"/>
          <p:nvPr/>
        </p:nvSpPr>
        <p:spPr>
          <a:xfrm>
            <a:off x="5071728" y="4800319"/>
            <a:ext cx="6447035" cy="1600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buClr>
                <a:schemeClr val="dk1"/>
              </a:buClr>
              <a:buSzPts val="1000"/>
            </a:pP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  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Ketidakpastian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Politik</a:t>
            </a:r>
            <a:endParaRPr lang="en-US" sz="1300" b="1" dirty="0">
              <a:solidFill>
                <a:schemeClr val="dk1"/>
              </a:solidFill>
              <a:latin typeface="+mj-lt"/>
              <a:ea typeface="Open Sans"/>
              <a:cs typeface="Open Sans"/>
              <a:sym typeface="Open Sans"/>
            </a:endParaRPr>
          </a:p>
          <a:p>
            <a:pPr marL="180975" algn="just">
              <a:buClr>
                <a:schemeClr val="dk1"/>
              </a:buClr>
              <a:buSzPts val="1000"/>
            </a:pP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Pasca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pemilu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seringkali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muncul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ketidakpastikan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politik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dapat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mempengaruhi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saham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Ketika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ada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ketidakpastian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arah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kebijakan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dari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Capres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baru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di masa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depan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investor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merasa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ragu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mengambil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keputusan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investasi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untuk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proyek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investasi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jangka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panjang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seperti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proyek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Ibu Kota Nusantara (IKN).</a:t>
            </a:r>
          </a:p>
        </p:txBody>
      </p:sp>
      <p:sp>
        <p:nvSpPr>
          <p:cNvPr id="10" name="Google Shape;751;p61">
            <a:extLst>
              <a:ext uri="{FF2B5EF4-FFF2-40B4-BE49-F238E27FC236}">
                <a16:creationId xmlns:a16="http://schemas.microsoft.com/office/drawing/2014/main" id="{48A3F0EA-76C0-C0A4-60F9-5B32E35927E7}"/>
              </a:ext>
            </a:extLst>
          </p:cNvPr>
          <p:cNvSpPr txBox="1"/>
          <p:nvPr/>
        </p:nvSpPr>
        <p:spPr>
          <a:xfrm>
            <a:off x="5071728" y="3038270"/>
            <a:ext cx="6447035" cy="1600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buClr>
                <a:schemeClr val="dk1"/>
              </a:buClr>
              <a:buSzPts val="1000"/>
            </a:pP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  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Kebijakan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Perdagangan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Internasional</a:t>
            </a:r>
            <a:r>
              <a:rPr lang="en-US" sz="1300" b="1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</a:p>
          <a:p>
            <a:pPr marL="180975" algn="just">
              <a:buClr>
                <a:schemeClr val="dk1"/>
              </a:buClr>
              <a:buSzPts val="1000"/>
            </a:pP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Indonesia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merupakan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salah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satu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produsen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eksportir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komoditas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seperti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batu bara, kopi dan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kelapa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sawit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. Hasil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Pilpres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dapat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mempengaruhi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sektor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komoditas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dalam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negeri dan juga pasar global.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Kebijakan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yang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diambil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oleh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Capres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baru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dapat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berdampak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pada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produksi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atau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ekspor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komoditas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sehingga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mempengaruhi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harga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dan </a:t>
            </a:r>
            <a:r>
              <a:rPr lang="en-US" sz="1300" dirty="0" err="1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pasokan</a:t>
            </a:r>
            <a:r>
              <a:rPr lang="en-US" sz="1300" dirty="0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rPr>
              <a:t> global. 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4C6399B-1A56-4C92-1B76-9482700EA336}"/>
              </a:ext>
            </a:extLst>
          </p:cNvPr>
          <p:cNvSpPr/>
          <p:nvPr/>
        </p:nvSpPr>
        <p:spPr>
          <a:xfrm>
            <a:off x="4710219" y="2231615"/>
            <a:ext cx="276447" cy="36907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E62AA-A005-F1F0-8C75-51C83D88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34" y="1300344"/>
            <a:ext cx="468000" cy="46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650B6A-8ACD-124B-D84E-9A16BDFC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234" y="3034530"/>
            <a:ext cx="468000" cy="46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C3B17E-410D-6022-887C-EA4E38F23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234" y="4818978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5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C41E979-D140-BEE2-FABD-EF8A1A2C6F49}"/>
              </a:ext>
            </a:extLst>
          </p:cNvPr>
          <p:cNvSpPr txBox="1"/>
          <p:nvPr/>
        </p:nvSpPr>
        <p:spPr>
          <a:xfrm>
            <a:off x="838925" y="1726330"/>
            <a:ext cx="7677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</a:rPr>
              <a:t>Terima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</a:rPr>
              <a:t>Kasih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i="1" dirty="0">
                <a:solidFill>
                  <a:prstClr val="white"/>
                </a:solidFill>
                <a:latin typeface="Myriad Pro" panose="020B0503030403020204" pitchFamily="34" charset="0"/>
              </a:rPr>
              <a:t>Thank You</a:t>
            </a:r>
            <a:endParaRPr kumimoji="0" lang="en-US" sz="600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442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n">
      <a:dk1>
        <a:srgbClr val="000000"/>
      </a:dk1>
      <a:lt1>
        <a:srgbClr val="FFFFFF"/>
      </a:lt1>
      <a:dk2>
        <a:srgbClr val="FF0000"/>
      </a:dk2>
      <a:lt2>
        <a:srgbClr val="C0C0C0"/>
      </a:lt2>
      <a:accent1>
        <a:srgbClr val="C00000"/>
      </a:accent1>
      <a:accent2>
        <a:srgbClr val="7A0000"/>
      </a:accent2>
      <a:accent3>
        <a:srgbClr val="2F3A4F"/>
      </a:accent3>
      <a:accent4>
        <a:srgbClr val="1F2855"/>
      </a:accent4>
      <a:accent5>
        <a:srgbClr val="0093AD"/>
      </a:accent5>
      <a:accent6>
        <a:srgbClr val="4BACC6"/>
      </a:accent6>
      <a:hlink>
        <a:srgbClr val="C00000"/>
      </a:hlink>
      <a:folHlink>
        <a:srgbClr val="0093AD"/>
      </a:folHlink>
    </a:clrScheme>
    <a:fontScheme name="Len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9764</TotalTime>
  <Words>670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Ebrima Font</vt:lpstr>
      <vt:lpstr>Myriad Pro</vt:lpstr>
      <vt:lpstr>Open Sans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TRDC-AZ</dc:creator>
  <cp:lastModifiedBy>LJ1-33</cp:lastModifiedBy>
  <cp:revision>54</cp:revision>
  <dcterms:created xsi:type="dcterms:W3CDTF">2022-04-07T07:21:33Z</dcterms:created>
  <dcterms:modified xsi:type="dcterms:W3CDTF">2024-03-14T05:01:54Z</dcterms:modified>
</cp:coreProperties>
</file>